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83" r:id="rId4"/>
    <p:sldId id="285" r:id="rId5"/>
    <p:sldId id="257" r:id="rId6"/>
    <p:sldId id="282" r:id="rId7"/>
    <p:sldId id="290" r:id="rId8"/>
    <p:sldId id="263" r:id="rId9"/>
    <p:sldId id="272" r:id="rId10"/>
    <p:sldId id="264" r:id="rId11"/>
    <p:sldId id="273" r:id="rId12"/>
    <p:sldId id="275" r:id="rId13"/>
    <p:sldId id="274" r:id="rId14"/>
    <p:sldId id="265" r:id="rId15"/>
    <p:sldId id="276" r:id="rId16"/>
    <p:sldId id="277" r:id="rId17"/>
    <p:sldId id="269" r:id="rId18"/>
    <p:sldId id="270" r:id="rId19"/>
    <p:sldId id="271" r:id="rId20"/>
    <p:sldId id="280" r:id="rId21"/>
  </p:sldIdLst>
  <p:sldSz cx="9144000" cy="6858000" type="screen4x3"/>
  <p:notesSz cx="7104063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5D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239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MUTMSV01\Fichiers\7%20Projets\TEPCV\COPIL\2017-09-14\Suivi%20TEPCV%202014-2016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MUTMSV01\Fichiers\7%20Projets\TEPCV\COPIL\2017-09-14\Suivi%20TEPCV%202014-2016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MUTMSV01\Fichiers\7%20Projets\TEPCV\General\Objectif%20TEPO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[Suivi TEPCV 2014-2016.xlsx]2014-2016 détail élec!Tableau croisé dynamique2</c:name>
    <c:fmtId val="-1"/>
  </c:pivotSource>
  <c:chart>
    <c:autoTitleDeleted val="0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</c:pivotFmts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'2014-2016 détail élec'!$B$4:$B$5</c:f>
              <c:strCache>
                <c:ptCount val="1"/>
                <c:pt idx="0">
                  <c:v>Eclairage public</c:v>
                </c:pt>
              </c:strCache>
            </c:strRef>
          </c:tx>
          <c:invertIfNegative val="0"/>
          <c:cat>
            <c:strRef>
              <c:f>'2014-2016 détail élec'!$A$6:$A$8</c:f>
              <c:strCache>
                <c:ptCount val="2"/>
                <c:pt idx="0">
                  <c:v>2014</c:v>
                </c:pt>
                <c:pt idx="1">
                  <c:v>2016</c:v>
                </c:pt>
              </c:strCache>
            </c:strRef>
          </c:cat>
          <c:val>
            <c:numRef>
              <c:f>'2014-2016 détail élec'!$B$6:$B$8</c:f>
              <c:numCache>
                <c:formatCode>#,##0</c:formatCode>
                <c:ptCount val="2"/>
                <c:pt idx="0">
                  <c:v>175000</c:v>
                </c:pt>
                <c:pt idx="1">
                  <c:v>122507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65-4D57-BA0C-46BCE50D0878}"/>
            </c:ext>
          </c:extLst>
        </c:ser>
        <c:ser>
          <c:idx val="1"/>
          <c:order val="1"/>
          <c:tx>
            <c:strRef>
              <c:f>'2014-2016 détail élec'!$C$4:$C$5</c:f>
              <c:strCache>
                <c:ptCount val="1"/>
                <c:pt idx="0">
                  <c:v>Maternelle</c:v>
                </c:pt>
              </c:strCache>
            </c:strRef>
          </c:tx>
          <c:invertIfNegative val="0"/>
          <c:cat>
            <c:strRef>
              <c:f>'2014-2016 détail élec'!$A$6:$A$8</c:f>
              <c:strCache>
                <c:ptCount val="2"/>
                <c:pt idx="0">
                  <c:v>2014</c:v>
                </c:pt>
                <c:pt idx="1">
                  <c:v>2016</c:v>
                </c:pt>
              </c:strCache>
            </c:strRef>
          </c:cat>
          <c:val>
            <c:numRef>
              <c:f>'2014-2016 détail élec'!$C$6:$C$8</c:f>
              <c:numCache>
                <c:formatCode>#,##0</c:formatCode>
                <c:ptCount val="2"/>
                <c:pt idx="0">
                  <c:v>23500</c:v>
                </c:pt>
                <c:pt idx="1">
                  <c:v>18041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65-4D57-BA0C-46BCE50D0878}"/>
            </c:ext>
          </c:extLst>
        </c:ser>
        <c:ser>
          <c:idx val="2"/>
          <c:order val="2"/>
          <c:tx>
            <c:strRef>
              <c:f>'2014-2016 détail élec'!$D$4:$D$5</c:f>
              <c:strCache>
                <c:ptCount val="1"/>
                <c:pt idx="0">
                  <c:v>Groupe scolaire</c:v>
                </c:pt>
              </c:strCache>
            </c:strRef>
          </c:tx>
          <c:invertIfNegative val="0"/>
          <c:cat>
            <c:strRef>
              <c:f>'2014-2016 détail élec'!$A$6:$A$8</c:f>
              <c:strCache>
                <c:ptCount val="2"/>
                <c:pt idx="0">
                  <c:v>2014</c:v>
                </c:pt>
                <c:pt idx="1">
                  <c:v>2016</c:v>
                </c:pt>
              </c:strCache>
            </c:strRef>
          </c:cat>
          <c:val>
            <c:numRef>
              <c:f>'2014-2016 détail élec'!$D$6:$D$8</c:f>
              <c:numCache>
                <c:formatCode>#,##0</c:formatCode>
                <c:ptCount val="2"/>
                <c:pt idx="0">
                  <c:v>11000</c:v>
                </c:pt>
                <c:pt idx="1">
                  <c:v>11233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65-4D57-BA0C-46BCE50D0878}"/>
            </c:ext>
          </c:extLst>
        </c:ser>
        <c:ser>
          <c:idx val="3"/>
          <c:order val="3"/>
          <c:tx>
            <c:strRef>
              <c:f>'2014-2016 détail élec'!$E$4:$E$5</c:f>
              <c:strCache>
                <c:ptCount val="1"/>
                <c:pt idx="0">
                  <c:v>Salle des fêtes </c:v>
                </c:pt>
              </c:strCache>
            </c:strRef>
          </c:tx>
          <c:invertIfNegative val="0"/>
          <c:cat>
            <c:strRef>
              <c:f>'2014-2016 détail élec'!$A$6:$A$8</c:f>
              <c:strCache>
                <c:ptCount val="2"/>
                <c:pt idx="0">
                  <c:v>2014</c:v>
                </c:pt>
                <c:pt idx="1">
                  <c:v>2016</c:v>
                </c:pt>
              </c:strCache>
            </c:strRef>
          </c:cat>
          <c:val>
            <c:numRef>
              <c:f>'2014-2016 détail élec'!$E$6:$E$8</c:f>
              <c:numCache>
                <c:formatCode>#,##0</c:formatCode>
                <c:ptCount val="2"/>
                <c:pt idx="0">
                  <c:v>13000</c:v>
                </c:pt>
                <c:pt idx="1">
                  <c:v>9688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665-4D57-BA0C-46BCE50D0878}"/>
            </c:ext>
          </c:extLst>
        </c:ser>
        <c:ser>
          <c:idx val="4"/>
          <c:order val="4"/>
          <c:tx>
            <c:strRef>
              <c:f>'2014-2016 détail élec'!$F$4:$F$5</c:f>
              <c:strCache>
                <c:ptCount val="1"/>
                <c:pt idx="0">
                  <c:v>Mairie</c:v>
                </c:pt>
              </c:strCache>
            </c:strRef>
          </c:tx>
          <c:invertIfNegative val="0"/>
          <c:cat>
            <c:strRef>
              <c:f>'2014-2016 détail élec'!$A$6:$A$8</c:f>
              <c:strCache>
                <c:ptCount val="2"/>
                <c:pt idx="0">
                  <c:v>2014</c:v>
                </c:pt>
                <c:pt idx="1">
                  <c:v>2016</c:v>
                </c:pt>
              </c:strCache>
            </c:strRef>
          </c:cat>
          <c:val>
            <c:numRef>
              <c:f>'2014-2016 détail élec'!$F$6:$F$8</c:f>
              <c:numCache>
                <c:formatCode>#,##0</c:formatCode>
                <c:ptCount val="2"/>
                <c:pt idx="0">
                  <c:v>9000</c:v>
                </c:pt>
                <c:pt idx="1">
                  <c:v>5978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665-4D57-BA0C-46BCE50D0878}"/>
            </c:ext>
          </c:extLst>
        </c:ser>
        <c:ser>
          <c:idx val="5"/>
          <c:order val="5"/>
          <c:tx>
            <c:strRef>
              <c:f>'2014-2016 détail élec'!$G$4:$G$5</c:f>
              <c:strCache>
                <c:ptCount val="1"/>
                <c:pt idx="0">
                  <c:v>Maison des associations</c:v>
                </c:pt>
              </c:strCache>
            </c:strRef>
          </c:tx>
          <c:invertIfNegative val="0"/>
          <c:cat>
            <c:strRef>
              <c:f>'2014-2016 détail élec'!$A$6:$A$8</c:f>
              <c:strCache>
                <c:ptCount val="2"/>
                <c:pt idx="0">
                  <c:v>2014</c:v>
                </c:pt>
                <c:pt idx="1">
                  <c:v>2016</c:v>
                </c:pt>
              </c:strCache>
            </c:strRef>
          </c:cat>
          <c:val>
            <c:numRef>
              <c:f>'2014-2016 détail élec'!$G$6:$G$8</c:f>
              <c:numCache>
                <c:formatCode>#,##0</c:formatCode>
                <c:ptCount val="2"/>
                <c:pt idx="0">
                  <c:v>8000</c:v>
                </c:pt>
                <c:pt idx="1">
                  <c:v>3732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665-4D57-BA0C-46BCE50D0878}"/>
            </c:ext>
          </c:extLst>
        </c:ser>
        <c:ser>
          <c:idx val="6"/>
          <c:order val="6"/>
          <c:tx>
            <c:strRef>
              <c:f>'2014-2016 détail élec'!$H$4:$H$5</c:f>
              <c:strCache>
                <c:ptCount val="1"/>
                <c:pt idx="0">
                  <c:v>Maison des loisirs</c:v>
                </c:pt>
              </c:strCache>
            </c:strRef>
          </c:tx>
          <c:invertIfNegative val="0"/>
          <c:cat>
            <c:strRef>
              <c:f>'2014-2016 détail élec'!$A$6:$A$8</c:f>
              <c:strCache>
                <c:ptCount val="2"/>
                <c:pt idx="0">
                  <c:v>2014</c:v>
                </c:pt>
                <c:pt idx="1">
                  <c:v>2016</c:v>
                </c:pt>
              </c:strCache>
            </c:strRef>
          </c:cat>
          <c:val>
            <c:numRef>
              <c:f>'2014-2016 détail élec'!$H$6:$H$8</c:f>
              <c:numCache>
                <c:formatCode>#,##0</c:formatCode>
                <c:ptCount val="2"/>
                <c:pt idx="0">
                  <c:v>9500</c:v>
                </c:pt>
                <c:pt idx="1">
                  <c:v>4158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665-4D57-BA0C-46BCE50D0878}"/>
            </c:ext>
          </c:extLst>
        </c:ser>
        <c:ser>
          <c:idx val="7"/>
          <c:order val="7"/>
          <c:tx>
            <c:strRef>
              <c:f>'2014-2016 détail élec'!$I$4:$I$5</c:f>
              <c:strCache>
                <c:ptCount val="1"/>
                <c:pt idx="0">
                  <c:v>Atelier</c:v>
                </c:pt>
              </c:strCache>
            </c:strRef>
          </c:tx>
          <c:invertIfNegative val="0"/>
          <c:cat>
            <c:strRef>
              <c:f>'2014-2016 détail élec'!$A$6:$A$8</c:f>
              <c:strCache>
                <c:ptCount val="2"/>
                <c:pt idx="0">
                  <c:v>2014</c:v>
                </c:pt>
                <c:pt idx="1">
                  <c:v>2016</c:v>
                </c:pt>
              </c:strCache>
            </c:strRef>
          </c:cat>
          <c:val>
            <c:numRef>
              <c:f>'2014-2016 détail élec'!$I$6:$I$8</c:f>
              <c:numCache>
                <c:formatCode>#,##0</c:formatCode>
                <c:ptCount val="2"/>
                <c:pt idx="0">
                  <c:v>3000</c:v>
                </c:pt>
                <c:pt idx="1">
                  <c:v>1596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665-4D57-BA0C-46BCE50D08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5182792"/>
        <c:axId val="146833856"/>
      </c:barChart>
      <c:catAx>
        <c:axId val="851827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6833856"/>
        <c:crosses val="autoZero"/>
        <c:auto val="1"/>
        <c:lblAlgn val="ctr"/>
        <c:lblOffset val="100"/>
        <c:noMultiLvlLbl val="0"/>
      </c:catAx>
      <c:valAx>
        <c:axId val="14683385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8518279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[Suivi TEPCV 2014-2016.xlsx]2014-2016 détail gaz!Tableau croisé dynamique2</c:name>
    <c:fmtId val="-1"/>
  </c:pivotSource>
  <c:chart>
    <c:autoTitleDeleted val="0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</c:pivotFmts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'2014-2016 détail gaz'!$B$4:$B$5</c:f>
              <c:strCache>
                <c:ptCount val="1"/>
                <c:pt idx="0">
                  <c:v>Groupe scolaire</c:v>
                </c:pt>
              </c:strCache>
            </c:strRef>
          </c:tx>
          <c:invertIfNegative val="0"/>
          <c:cat>
            <c:strRef>
              <c:f>'2014-2016 détail gaz'!$A$6:$A$8</c:f>
              <c:strCache>
                <c:ptCount val="2"/>
                <c:pt idx="0">
                  <c:v>2014</c:v>
                </c:pt>
                <c:pt idx="1">
                  <c:v>2016</c:v>
                </c:pt>
              </c:strCache>
            </c:strRef>
          </c:cat>
          <c:val>
            <c:numRef>
              <c:f>'2014-2016 détail gaz'!$B$6:$B$8</c:f>
              <c:numCache>
                <c:formatCode>#,##0</c:formatCode>
                <c:ptCount val="2"/>
                <c:pt idx="0">
                  <c:v>170000</c:v>
                </c:pt>
                <c:pt idx="1">
                  <c:v>138104.4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83-4ABE-A44B-A3C8684F8CCD}"/>
            </c:ext>
          </c:extLst>
        </c:ser>
        <c:ser>
          <c:idx val="1"/>
          <c:order val="1"/>
          <c:tx>
            <c:strRef>
              <c:f>'2014-2016 détail gaz'!$C$4:$C$5</c:f>
              <c:strCache>
                <c:ptCount val="1"/>
                <c:pt idx="0">
                  <c:v>Maternelle</c:v>
                </c:pt>
              </c:strCache>
            </c:strRef>
          </c:tx>
          <c:invertIfNegative val="0"/>
          <c:cat>
            <c:strRef>
              <c:f>'2014-2016 détail gaz'!$A$6:$A$8</c:f>
              <c:strCache>
                <c:ptCount val="2"/>
                <c:pt idx="0">
                  <c:v>2014</c:v>
                </c:pt>
                <c:pt idx="1">
                  <c:v>2016</c:v>
                </c:pt>
              </c:strCache>
            </c:strRef>
          </c:cat>
          <c:val>
            <c:numRef>
              <c:f>'2014-2016 détail gaz'!$C$6:$C$8</c:f>
              <c:numCache>
                <c:formatCode>#,##0</c:formatCode>
                <c:ptCount val="2"/>
                <c:pt idx="0">
                  <c:v>125000</c:v>
                </c:pt>
                <c:pt idx="1">
                  <c:v>84646.8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83-4ABE-A44B-A3C8684F8CCD}"/>
            </c:ext>
          </c:extLst>
        </c:ser>
        <c:ser>
          <c:idx val="2"/>
          <c:order val="2"/>
          <c:tx>
            <c:strRef>
              <c:f>'2014-2016 détail gaz'!$D$4:$D$5</c:f>
              <c:strCache>
                <c:ptCount val="1"/>
                <c:pt idx="0">
                  <c:v>Salle des fêtes </c:v>
                </c:pt>
              </c:strCache>
            </c:strRef>
          </c:tx>
          <c:invertIfNegative val="0"/>
          <c:cat>
            <c:strRef>
              <c:f>'2014-2016 détail gaz'!$A$6:$A$8</c:f>
              <c:strCache>
                <c:ptCount val="2"/>
                <c:pt idx="0">
                  <c:v>2014</c:v>
                </c:pt>
                <c:pt idx="1">
                  <c:v>2016</c:v>
                </c:pt>
              </c:strCache>
            </c:strRef>
          </c:cat>
          <c:val>
            <c:numRef>
              <c:f>'2014-2016 détail gaz'!$D$6:$D$8</c:f>
              <c:numCache>
                <c:formatCode>#,##0</c:formatCode>
                <c:ptCount val="2"/>
                <c:pt idx="0">
                  <c:v>92000</c:v>
                </c:pt>
                <c:pt idx="1">
                  <c:v>77280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B83-4ABE-A44B-A3C8684F8CCD}"/>
            </c:ext>
          </c:extLst>
        </c:ser>
        <c:ser>
          <c:idx val="3"/>
          <c:order val="3"/>
          <c:tx>
            <c:strRef>
              <c:f>'2014-2016 détail gaz'!$E$4:$E$5</c:f>
              <c:strCache>
                <c:ptCount val="1"/>
                <c:pt idx="0">
                  <c:v>Mairie</c:v>
                </c:pt>
              </c:strCache>
            </c:strRef>
          </c:tx>
          <c:invertIfNegative val="0"/>
          <c:cat>
            <c:strRef>
              <c:f>'2014-2016 détail gaz'!$A$6:$A$8</c:f>
              <c:strCache>
                <c:ptCount val="2"/>
                <c:pt idx="0">
                  <c:v>2014</c:v>
                </c:pt>
                <c:pt idx="1">
                  <c:v>2016</c:v>
                </c:pt>
              </c:strCache>
            </c:strRef>
          </c:cat>
          <c:val>
            <c:numRef>
              <c:f>'2014-2016 détail gaz'!$E$6:$E$8</c:f>
              <c:numCache>
                <c:formatCode>#,##0</c:formatCode>
                <c:ptCount val="2"/>
                <c:pt idx="0">
                  <c:v>63000</c:v>
                </c:pt>
                <c:pt idx="1">
                  <c:v>29257.200000000001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B83-4ABE-A44B-A3C8684F8CCD}"/>
            </c:ext>
          </c:extLst>
        </c:ser>
        <c:ser>
          <c:idx val="4"/>
          <c:order val="4"/>
          <c:tx>
            <c:strRef>
              <c:f>'2014-2016 détail gaz'!$F$4:$F$5</c:f>
              <c:strCache>
                <c:ptCount val="1"/>
                <c:pt idx="0">
                  <c:v>Atelier</c:v>
                </c:pt>
              </c:strCache>
            </c:strRef>
          </c:tx>
          <c:invertIfNegative val="0"/>
          <c:cat>
            <c:strRef>
              <c:f>'2014-2016 détail gaz'!$A$6:$A$8</c:f>
              <c:strCache>
                <c:ptCount val="2"/>
                <c:pt idx="0">
                  <c:v>2014</c:v>
                </c:pt>
                <c:pt idx="1">
                  <c:v>2016</c:v>
                </c:pt>
              </c:strCache>
            </c:strRef>
          </c:cat>
          <c:val>
            <c:numRef>
              <c:f>'2014-2016 détail gaz'!$F$6:$F$8</c:f>
              <c:numCache>
                <c:formatCode>#,##0</c:formatCode>
                <c:ptCount val="2"/>
                <c:pt idx="0">
                  <c:v>50000</c:v>
                </c:pt>
                <c:pt idx="1">
                  <c:v>18379.2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B83-4ABE-A44B-A3C8684F8CCD}"/>
            </c:ext>
          </c:extLst>
        </c:ser>
        <c:ser>
          <c:idx val="5"/>
          <c:order val="5"/>
          <c:tx>
            <c:strRef>
              <c:f>'2014-2016 détail gaz'!$G$4:$G$5</c:f>
              <c:strCache>
                <c:ptCount val="1"/>
                <c:pt idx="0">
                  <c:v>Maison des loisirs</c:v>
                </c:pt>
              </c:strCache>
            </c:strRef>
          </c:tx>
          <c:invertIfNegative val="0"/>
          <c:cat>
            <c:strRef>
              <c:f>'2014-2016 détail gaz'!$A$6:$A$8</c:f>
              <c:strCache>
                <c:ptCount val="2"/>
                <c:pt idx="0">
                  <c:v>2014</c:v>
                </c:pt>
                <c:pt idx="1">
                  <c:v>2016</c:v>
                </c:pt>
              </c:strCache>
            </c:strRef>
          </c:cat>
          <c:val>
            <c:numRef>
              <c:f>'2014-2016 détail gaz'!$G$6:$G$8</c:f>
              <c:numCache>
                <c:formatCode>#,##0</c:formatCode>
                <c:ptCount val="2"/>
                <c:pt idx="0">
                  <c:v>16000</c:v>
                </c:pt>
                <c:pt idx="1">
                  <c:v>12172.439999999999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B83-4ABE-A44B-A3C8684F8C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7652312"/>
        <c:axId val="147656792"/>
      </c:barChart>
      <c:catAx>
        <c:axId val="1476523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7656792"/>
        <c:crosses val="autoZero"/>
        <c:auto val="1"/>
        <c:lblAlgn val="ctr"/>
        <c:lblOffset val="100"/>
        <c:noMultiLvlLbl val="0"/>
      </c:catAx>
      <c:valAx>
        <c:axId val="14765679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14765231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[Objectif TEPOS.xlsx]Feuil5!Tableau croisé dynamique2</c:name>
    <c:fmtId val="2"/>
  </c:pivotSource>
  <c:chart>
    <c:title>
      <c:tx>
        <c:rich>
          <a:bodyPr/>
          <a:lstStyle/>
          <a:p>
            <a:pPr>
              <a:defRPr/>
            </a:pPr>
            <a:r>
              <a:rPr lang="fr-FR"/>
              <a:t>Couverture</a:t>
            </a:r>
            <a:r>
              <a:rPr lang="fr-FR" baseline="0"/>
              <a:t> TEPOS</a:t>
            </a:r>
            <a:endParaRPr lang="fr-FR"/>
          </a:p>
        </c:rich>
      </c:tx>
      <c:overlay val="0"/>
    </c:title>
    <c:autoTitleDeleted val="0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spPr>
          <a:solidFill>
            <a:schemeClr val="accent2">
              <a:lumMod val="75000"/>
            </a:schemeClr>
          </a:solidFill>
        </c:spPr>
        <c:marker>
          <c:symbol val="none"/>
        </c:marker>
      </c:pivotFmt>
      <c:pivotFmt>
        <c:idx val="3"/>
        <c:spPr>
          <a:solidFill>
            <a:schemeClr val="accent1">
              <a:lumMod val="60000"/>
              <a:lumOff val="40000"/>
            </a:schemeClr>
          </a:solidFill>
        </c:spPr>
        <c:marker>
          <c:symbol val="none"/>
        </c:marker>
      </c:pivotFmt>
      <c:pivotFmt>
        <c:idx val="4"/>
        <c:spPr>
          <a:solidFill>
            <a:schemeClr val="accent4">
              <a:lumMod val="75000"/>
            </a:schemeClr>
          </a:solidFill>
        </c:spPr>
        <c:marker>
          <c:symbol val="none"/>
        </c:marker>
      </c:pivotFmt>
      <c:pivotFmt>
        <c:idx val="5"/>
        <c:spPr>
          <a:solidFill>
            <a:schemeClr val="accent4">
              <a:lumMod val="60000"/>
              <a:lumOff val="40000"/>
            </a:schemeClr>
          </a:solidFill>
        </c:spPr>
        <c:marker>
          <c:symbol val="none"/>
        </c:marker>
      </c:pivotFmt>
      <c:pivotFmt>
        <c:idx val="6"/>
        <c:spPr>
          <a:solidFill>
            <a:schemeClr val="accent1">
              <a:lumMod val="75000"/>
            </a:schemeClr>
          </a:solidFill>
        </c:spPr>
        <c:marker>
          <c:symbol val="none"/>
        </c:marker>
      </c:pivotFmt>
      <c:pivotFmt>
        <c:idx val="7"/>
        <c:spPr>
          <a:solidFill>
            <a:schemeClr val="accent6">
              <a:lumMod val="75000"/>
            </a:schemeClr>
          </a:solidFill>
        </c:spPr>
        <c:marker>
          <c:symbol val="none"/>
        </c:marker>
      </c:pivotFmt>
      <c:pivotFmt>
        <c:idx val="8"/>
        <c:spPr>
          <a:solidFill>
            <a:schemeClr val="accent6">
              <a:lumMod val="75000"/>
            </a:schemeClr>
          </a:solidFill>
        </c:spPr>
        <c:marker>
          <c:symbol val="none"/>
        </c:marker>
      </c:pivotFmt>
      <c:pivotFmt>
        <c:idx val="9"/>
      </c:pivotFmt>
      <c:pivotFmt>
        <c:idx val="10"/>
        <c:spPr>
          <a:solidFill>
            <a:schemeClr val="accent6">
              <a:lumMod val="75000"/>
            </a:schemeClr>
          </a:solidFill>
        </c:spPr>
        <c:marker>
          <c:symbol val="none"/>
        </c:marker>
      </c:pivotFmt>
      <c:pivotFmt>
        <c:idx val="11"/>
      </c:pivotFmt>
      <c:pivotFmt>
        <c:idx val="12"/>
      </c:pivotFmt>
      <c:pivotFmt>
        <c:idx val="13"/>
      </c:pivotFmt>
      <c:pivotFmt>
        <c:idx val="14"/>
      </c:pivotFmt>
      <c:pivotFmt>
        <c:idx val="15"/>
      </c:pivotFmt>
      <c:pivotFmt>
        <c:idx val="16"/>
      </c:pivotFmt>
      <c:pivotFmt>
        <c:idx val="17"/>
      </c:pivotFmt>
      <c:pivotFmt>
        <c:idx val="18"/>
        <c:spPr>
          <a:solidFill>
            <a:schemeClr val="accent2">
              <a:lumMod val="75000"/>
            </a:schemeClr>
          </a:solidFill>
        </c:spPr>
        <c:marker>
          <c:symbol val="none"/>
        </c:marker>
      </c:pivotFmt>
      <c:pivotFmt>
        <c:idx val="19"/>
        <c:spPr>
          <a:solidFill>
            <a:schemeClr val="accent1">
              <a:lumMod val="75000"/>
            </a:schemeClr>
          </a:solidFill>
        </c:spPr>
        <c:marker>
          <c:symbol val="none"/>
        </c:marker>
      </c:pivotFmt>
      <c:pivotFmt>
        <c:idx val="20"/>
        <c:spPr>
          <a:solidFill>
            <a:schemeClr val="accent1">
              <a:lumMod val="60000"/>
              <a:lumOff val="40000"/>
            </a:schemeClr>
          </a:solidFill>
        </c:spPr>
        <c:marker>
          <c:symbol val="none"/>
        </c:marker>
      </c:pivotFmt>
      <c:pivotFmt>
        <c:idx val="21"/>
        <c:spPr>
          <a:solidFill>
            <a:schemeClr val="accent4">
              <a:lumMod val="75000"/>
            </a:schemeClr>
          </a:solidFill>
        </c:spPr>
        <c:marker>
          <c:symbol val="none"/>
        </c:marker>
      </c:pivotFmt>
      <c:pivotFmt>
        <c:idx val="22"/>
        <c:spPr>
          <a:solidFill>
            <a:schemeClr val="accent4">
              <a:lumMod val="60000"/>
              <a:lumOff val="40000"/>
            </a:schemeClr>
          </a:solidFill>
        </c:spPr>
        <c:marker>
          <c:symbol val="none"/>
        </c:marker>
      </c:pivotFmt>
      <c:pivotFmt>
        <c:idx val="23"/>
        <c:spPr>
          <a:solidFill>
            <a:schemeClr val="accent6">
              <a:lumMod val="75000"/>
            </a:schemeClr>
          </a:solidFill>
        </c:spPr>
        <c:marker>
          <c:symbol val="none"/>
        </c:marker>
      </c:pivotFmt>
      <c:pivotFmt>
        <c:idx val="24"/>
        <c:spPr>
          <a:solidFill>
            <a:schemeClr val="accent6">
              <a:lumMod val="75000"/>
            </a:schemeClr>
          </a:solidFill>
        </c:spPr>
        <c:marker>
          <c:symbol val="none"/>
        </c:marker>
      </c:pivotFmt>
      <c:pivotFmt>
        <c:idx val="25"/>
        <c:spPr>
          <a:solidFill>
            <a:schemeClr val="accent2">
              <a:lumMod val="75000"/>
            </a:schemeClr>
          </a:solidFill>
        </c:spPr>
        <c:marker>
          <c:symbol val="none"/>
        </c:marker>
      </c:pivotFmt>
      <c:pivotFmt>
        <c:idx val="26"/>
        <c:spPr>
          <a:solidFill>
            <a:schemeClr val="accent1">
              <a:lumMod val="75000"/>
            </a:schemeClr>
          </a:solidFill>
        </c:spPr>
        <c:marker>
          <c:symbol val="none"/>
        </c:marker>
      </c:pivotFmt>
      <c:pivotFmt>
        <c:idx val="27"/>
        <c:spPr>
          <a:solidFill>
            <a:schemeClr val="accent1">
              <a:lumMod val="60000"/>
              <a:lumOff val="40000"/>
            </a:schemeClr>
          </a:solidFill>
        </c:spPr>
        <c:marker>
          <c:symbol val="none"/>
        </c:marker>
      </c:pivotFmt>
      <c:pivotFmt>
        <c:idx val="28"/>
        <c:spPr>
          <a:solidFill>
            <a:schemeClr val="accent4">
              <a:lumMod val="75000"/>
            </a:schemeClr>
          </a:solidFill>
        </c:spPr>
        <c:marker>
          <c:symbol val="none"/>
        </c:marker>
      </c:pivotFmt>
      <c:pivotFmt>
        <c:idx val="29"/>
        <c:spPr>
          <a:solidFill>
            <a:schemeClr val="accent4">
              <a:lumMod val="60000"/>
              <a:lumOff val="40000"/>
            </a:schemeClr>
          </a:solidFill>
        </c:spPr>
        <c:marker>
          <c:symbol val="none"/>
        </c:marker>
      </c:pivotFmt>
      <c:pivotFmt>
        <c:idx val="30"/>
        <c:spPr>
          <a:solidFill>
            <a:schemeClr val="accent6">
              <a:lumMod val="75000"/>
            </a:schemeClr>
          </a:solidFill>
        </c:spPr>
        <c:marker>
          <c:symbol val="none"/>
        </c:marker>
      </c:pivotFmt>
      <c:pivotFmt>
        <c:idx val="31"/>
        <c:spPr>
          <a:solidFill>
            <a:schemeClr val="accent6">
              <a:lumMod val="75000"/>
            </a:schemeClr>
          </a:solidFill>
        </c:spPr>
        <c:marker>
          <c:symbol val="none"/>
        </c:marker>
      </c:pivotFmt>
    </c:pivotFmts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Feuil5!$B$3:$B$4</c:f>
              <c:strCache>
                <c:ptCount val="1"/>
                <c:pt idx="0">
                  <c:v>Chaleur - Gaz- Bâtiments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cat>
            <c:strRef>
              <c:f>Feuil5!$A$5:$A$7</c:f>
              <c:strCache>
                <c:ptCount val="2"/>
                <c:pt idx="0">
                  <c:v>Consommation</c:v>
                </c:pt>
                <c:pt idx="1">
                  <c:v>Production</c:v>
                </c:pt>
              </c:strCache>
            </c:strRef>
          </c:cat>
          <c:val>
            <c:numRef>
              <c:f>Feuil5!$B$5:$B$7</c:f>
              <c:numCache>
                <c:formatCode>General</c:formatCode>
                <c:ptCount val="2"/>
                <c:pt idx="0" formatCode="#,##0">
                  <c:v>180000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38-4A73-A373-E64D4515011E}"/>
            </c:ext>
          </c:extLst>
        </c:ser>
        <c:ser>
          <c:idx val="1"/>
          <c:order val="1"/>
          <c:tx>
            <c:strRef>
              <c:f>Feuil5!$C$3:$C$4</c:f>
              <c:strCache>
                <c:ptCount val="1"/>
                <c:pt idx="0">
                  <c:v>Electricité -Eclairage public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cat>
            <c:strRef>
              <c:f>Feuil5!$A$5:$A$7</c:f>
              <c:strCache>
                <c:ptCount val="2"/>
                <c:pt idx="0">
                  <c:v>Consommation</c:v>
                </c:pt>
                <c:pt idx="1">
                  <c:v>Production</c:v>
                </c:pt>
              </c:strCache>
            </c:strRef>
          </c:cat>
          <c:val>
            <c:numRef>
              <c:f>Feuil5!$C$5:$C$7</c:f>
              <c:numCache>
                <c:formatCode>General</c:formatCode>
                <c:ptCount val="2"/>
                <c:pt idx="0" formatCode="#,##0">
                  <c:v>91000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38-4A73-A373-E64D4515011E}"/>
            </c:ext>
          </c:extLst>
        </c:ser>
        <c:ser>
          <c:idx val="2"/>
          <c:order val="2"/>
          <c:tx>
            <c:strRef>
              <c:f>Feuil5!$D$3:$D$4</c:f>
              <c:strCache>
                <c:ptCount val="1"/>
                <c:pt idx="0">
                  <c:v>Electricité - Bâtiments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cat>
            <c:strRef>
              <c:f>Feuil5!$A$5:$A$7</c:f>
              <c:strCache>
                <c:ptCount val="2"/>
                <c:pt idx="0">
                  <c:v>Consommation</c:v>
                </c:pt>
                <c:pt idx="1">
                  <c:v>Production</c:v>
                </c:pt>
              </c:strCache>
            </c:strRef>
          </c:cat>
          <c:val>
            <c:numRef>
              <c:f>Feuil5!$D$5:$D$7</c:f>
              <c:numCache>
                <c:formatCode>General</c:formatCode>
                <c:ptCount val="2"/>
                <c:pt idx="0" formatCode="#,##0">
                  <c:v>76000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B38-4A73-A373-E64D4515011E}"/>
            </c:ext>
          </c:extLst>
        </c:ser>
        <c:ser>
          <c:idx val="3"/>
          <c:order val="3"/>
          <c:tx>
            <c:strRef>
              <c:f>Feuil5!$E$3:$E$4</c:f>
              <c:strCache>
                <c:ptCount val="1"/>
                <c:pt idx="0">
                  <c:v>Electricité - Hydro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cat>
            <c:strRef>
              <c:f>Feuil5!$A$5:$A$7</c:f>
              <c:strCache>
                <c:ptCount val="2"/>
                <c:pt idx="0">
                  <c:v>Consommation</c:v>
                </c:pt>
                <c:pt idx="1">
                  <c:v>Production</c:v>
                </c:pt>
              </c:strCache>
            </c:strRef>
          </c:cat>
          <c:val>
            <c:numRef>
              <c:f>Feuil5!$E$5:$E$7</c:f>
              <c:numCache>
                <c:formatCode>#,##0</c:formatCode>
                <c:ptCount val="2"/>
                <c:pt idx="1">
                  <c:v>680000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B38-4A73-A373-E64D4515011E}"/>
            </c:ext>
          </c:extLst>
        </c:ser>
        <c:ser>
          <c:idx val="4"/>
          <c:order val="4"/>
          <c:tx>
            <c:strRef>
              <c:f>Feuil5!$F$3:$F$4</c:f>
              <c:strCache>
                <c:ptCount val="1"/>
                <c:pt idx="0">
                  <c:v>Electricité - PV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cat>
            <c:strRef>
              <c:f>Feuil5!$A$5:$A$7</c:f>
              <c:strCache>
                <c:ptCount val="2"/>
                <c:pt idx="0">
                  <c:v>Consommation</c:v>
                </c:pt>
                <c:pt idx="1">
                  <c:v>Production</c:v>
                </c:pt>
              </c:strCache>
            </c:strRef>
          </c:cat>
          <c:val>
            <c:numRef>
              <c:f>Feuil5!$F$5:$F$7</c:f>
              <c:numCache>
                <c:formatCode>#,##0</c:formatCode>
                <c:ptCount val="2"/>
                <c:pt idx="1">
                  <c:v>125000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B38-4A73-A373-E64D4515011E}"/>
            </c:ext>
          </c:extLst>
        </c:ser>
        <c:ser>
          <c:idx val="5"/>
          <c:order val="5"/>
          <c:tx>
            <c:strRef>
              <c:f>Feuil5!$G$3:$G$4</c:f>
              <c:strCache>
                <c:ptCount val="1"/>
                <c:pt idx="0">
                  <c:v>Chaleur - Bois- Bâtiments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strRef>
              <c:f>Feuil5!$A$5:$A$7</c:f>
              <c:strCache>
                <c:ptCount val="2"/>
                <c:pt idx="0">
                  <c:v>Consommation</c:v>
                </c:pt>
                <c:pt idx="1">
                  <c:v>Production</c:v>
                </c:pt>
              </c:strCache>
            </c:strRef>
          </c:cat>
          <c:val>
            <c:numRef>
              <c:f>Feuil5!$G$5:$G$7</c:f>
              <c:numCache>
                <c:formatCode>General</c:formatCode>
                <c:ptCount val="2"/>
                <c:pt idx="0" formatCode="#,##0">
                  <c:v>70000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B38-4A73-A373-E64D4515011E}"/>
            </c:ext>
          </c:extLst>
        </c:ser>
        <c:ser>
          <c:idx val="6"/>
          <c:order val="6"/>
          <c:tx>
            <c:strRef>
              <c:f>Feuil5!$H$3:$H$4</c:f>
              <c:strCache>
                <c:ptCount val="1"/>
                <c:pt idx="0">
                  <c:v>Chaleur - Bois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strRef>
              <c:f>Feuil5!$A$5:$A$7</c:f>
              <c:strCache>
                <c:ptCount val="2"/>
                <c:pt idx="0">
                  <c:v>Consommation</c:v>
                </c:pt>
                <c:pt idx="1">
                  <c:v>Production</c:v>
                </c:pt>
              </c:strCache>
            </c:strRef>
          </c:cat>
          <c:val>
            <c:numRef>
              <c:f>Feuil5!$H$5:$H$7</c:f>
              <c:numCache>
                <c:formatCode>#,##0</c:formatCode>
                <c:ptCount val="2"/>
                <c:pt idx="1">
                  <c:v>70000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B38-4A73-A373-E64D451501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47715296"/>
        <c:axId val="147374168"/>
      </c:barChart>
      <c:catAx>
        <c:axId val="1477152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47374168"/>
        <c:crosses val="autoZero"/>
        <c:auto val="1"/>
        <c:lblAlgn val="ctr"/>
        <c:lblOffset val="100"/>
        <c:noMultiLvlLbl val="0"/>
      </c:catAx>
      <c:valAx>
        <c:axId val="147374168"/>
        <c:scaling>
          <c:orientation val="minMax"/>
        </c:scaling>
        <c:delete val="0"/>
        <c:axPos val="l"/>
        <c:majorGridlines/>
        <c:numFmt formatCode="#,##0" sourceLinked="1"/>
        <c:majorTickMark val="none"/>
        <c:minorTickMark val="none"/>
        <c:tickLblPos val="nextTo"/>
        <c:crossAx val="14771529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4059D-F786-4A34-863C-DB3B8E5488F2}" type="datetimeFigureOut">
              <a:rPr lang="fr-FR" smtClean="0"/>
              <a:t>06/10/2022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5145E-C91A-4A3E-863C-F21C3202D9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1040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4059D-F786-4A34-863C-DB3B8E5488F2}" type="datetimeFigureOut">
              <a:rPr lang="fr-FR" smtClean="0"/>
              <a:t>06/10/2022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5145E-C91A-4A3E-863C-F21C3202D9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6121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4059D-F786-4A34-863C-DB3B8E5488F2}" type="datetimeFigureOut">
              <a:rPr lang="fr-FR" smtClean="0"/>
              <a:t>06/10/2022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5145E-C91A-4A3E-863C-F21C3202D9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6079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4059D-F786-4A34-863C-DB3B8E5488F2}" type="datetimeFigureOut">
              <a:rPr lang="fr-FR" smtClean="0"/>
              <a:t>06/10/2022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5145E-C91A-4A3E-863C-F21C3202D9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347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4059D-F786-4A34-863C-DB3B8E5488F2}" type="datetimeFigureOut">
              <a:rPr lang="fr-FR" smtClean="0"/>
              <a:t>06/10/2022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5145E-C91A-4A3E-863C-F21C3202D9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5554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4059D-F786-4A34-863C-DB3B8E5488F2}" type="datetimeFigureOut">
              <a:rPr lang="fr-FR" smtClean="0"/>
              <a:t>06/10/2022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5145E-C91A-4A3E-863C-F21C3202D9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4903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4059D-F786-4A34-863C-DB3B8E5488F2}" type="datetimeFigureOut">
              <a:rPr lang="fr-FR" smtClean="0"/>
              <a:t>06/10/2022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5145E-C91A-4A3E-863C-F21C3202D9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8539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4059D-F786-4A34-863C-DB3B8E5488F2}" type="datetimeFigureOut">
              <a:rPr lang="fr-FR" smtClean="0"/>
              <a:t>06/10/2022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5145E-C91A-4A3E-863C-F21C3202D9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6137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4059D-F786-4A34-863C-DB3B8E5488F2}" type="datetimeFigureOut">
              <a:rPr lang="fr-FR" smtClean="0"/>
              <a:t>06/10/2022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5145E-C91A-4A3E-863C-F21C3202D9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2604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4059D-F786-4A34-863C-DB3B8E5488F2}" type="datetimeFigureOut">
              <a:rPr lang="fr-FR" smtClean="0"/>
              <a:t>06/10/2022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5145E-C91A-4A3E-863C-F21C3202D9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2860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4059D-F786-4A34-863C-DB3B8E5488F2}" type="datetimeFigureOut">
              <a:rPr lang="fr-FR" smtClean="0"/>
              <a:t>06/10/2022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5145E-C91A-4A3E-863C-F21C3202D9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9992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4059D-F786-4A34-863C-DB3B8E5488F2}" type="datetimeFigureOut">
              <a:rPr lang="fr-FR" smtClean="0"/>
              <a:t>06/10/2022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5145E-C91A-4A3E-863C-F21C3202D9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1152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acebook.com/Muttersholtz/" TargetMode="External"/><Relationship Id="rId3" Type="http://schemas.openxmlformats.org/officeDocument/2006/relationships/image" Target="../media/image54.jpeg"/><Relationship Id="rId7" Type="http://schemas.openxmlformats.org/officeDocument/2006/relationships/hyperlink" Target="mailto:julien.rodrigues@mairie-muttersholtz.fr" TargetMode="Externa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info@mairie-muttersholtz.fr" TargetMode="External"/><Relationship Id="rId5" Type="http://schemas.openxmlformats.org/officeDocument/2006/relationships/image" Target="../media/image56.jpg"/><Relationship Id="rId4" Type="http://schemas.openxmlformats.org/officeDocument/2006/relationships/image" Target="../media/image55.jpg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5536" y="0"/>
            <a:ext cx="8352928" cy="1052736"/>
          </a:xfrm>
        </p:spPr>
        <p:txBody>
          <a:bodyPr>
            <a:normAutofit/>
          </a:bodyPr>
          <a:lstStyle/>
          <a:p>
            <a:r>
              <a:rPr lang="fr-FR" sz="3800" dirty="0">
                <a:solidFill>
                  <a:schemeClr val="accent3">
                    <a:lumMod val="50000"/>
                  </a:schemeClr>
                </a:solidFill>
                <a:latin typeface="Adobe Caslon Pro" panose="0205050205050A020403" pitchFamily="18" charset="0"/>
              </a:rPr>
              <a:t>Muttersholtz, la sobriété d’un Smart </a:t>
            </a:r>
            <a:r>
              <a:rPr lang="fr-FR" sz="3800" dirty="0" err="1">
                <a:solidFill>
                  <a:schemeClr val="accent3">
                    <a:lumMod val="50000"/>
                  </a:schemeClr>
                </a:solidFill>
                <a:latin typeface="Adobe Caslon Pro" panose="0205050205050A020403" pitchFamily="18" charset="0"/>
              </a:rPr>
              <a:t>Dorf</a:t>
            </a:r>
            <a:endParaRPr lang="fr-FR" sz="3800" dirty="0">
              <a:solidFill>
                <a:schemeClr val="accent3">
                  <a:lumMod val="50000"/>
                </a:schemeClr>
              </a:solidFill>
              <a:latin typeface="Adobe Caslon Pro" panose="0205050205050A020403" pitchFamily="18" charset="0"/>
            </a:endParaRPr>
          </a:p>
        </p:txBody>
      </p:sp>
      <p:pic>
        <p:nvPicPr>
          <p:cNvPr id="6" name="Espace réservé pour une image 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" r="5521" b="12287"/>
          <a:stretch/>
        </p:blipFill>
        <p:spPr>
          <a:xfrm>
            <a:off x="0" y="842647"/>
            <a:ext cx="9144000" cy="601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96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792087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chemeClr val="accent3">
                    <a:lumMod val="50000"/>
                  </a:schemeClr>
                </a:solidFill>
                <a:latin typeface="Adobe Caslon Pro" panose="0205050205050A020403" pitchFamily="18" charset="0"/>
              </a:rPr>
              <a:t>Des équipements performants et intelligents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5536" y="4940222"/>
            <a:ext cx="2566572" cy="1270992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fr-FR" sz="1600" dirty="0">
                <a:solidFill>
                  <a:schemeClr val="tx1"/>
                </a:solidFill>
                <a:latin typeface="Adobe Caslon Pro" panose="0205050205050A020403" pitchFamily="18" charset="0"/>
              </a:rPr>
              <a:t>Agir d’abord sur le premier poste de consommation d’électricité municipal: l’éclairage public. </a:t>
            </a:r>
          </a:p>
          <a:p>
            <a:pPr algn="just"/>
            <a:r>
              <a:rPr lang="fr-FR" sz="1600" dirty="0">
                <a:solidFill>
                  <a:schemeClr val="tx1"/>
                </a:solidFill>
                <a:latin typeface="Adobe Caslon Pro" panose="0205050205050A020403" pitchFamily="18" charset="0"/>
              </a:rPr>
              <a:t>- Efficacité: Passage en LED, abaissement nocturne puis</a:t>
            </a:r>
          </a:p>
          <a:p>
            <a:pPr algn="just"/>
            <a:r>
              <a:rPr lang="fr-FR" sz="1600" dirty="0">
                <a:solidFill>
                  <a:schemeClr val="tx1"/>
                </a:solidFill>
                <a:latin typeface="Adobe Caslon Pro" panose="0205050205050A020403" pitchFamily="18" charset="0"/>
              </a:rPr>
              <a:t>- Sobriété: extinction nocturne délibération collective sur le principe et les modalités, temps d’expérimentation, adaptations…</a:t>
            </a:r>
            <a:endParaRPr lang="fr-FR" sz="1600" i="1" dirty="0">
              <a:solidFill>
                <a:schemeClr val="tx1"/>
              </a:solidFill>
              <a:latin typeface="Adobe Caslon Pro" panose="0205050205050A020403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9"/>
          <a:stretch/>
        </p:blipFill>
        <p:spPr>
          <a:xfrm>
            <a:off x="683568" y="836712"/>
            <a:ext cx="3228400" cy="395222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" b="10086"/>
          <a:stretch/>
        </p:blipFill>
        <p:spPr>
          <a:xfrm>
            <a:off x="4860032" y="836712"/>
            <a:ext cx="3236896" cy="397328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08" y="4940222"/>
            <a:ext cx="5932601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71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7772400" cy="576063"/>
          </a:xfrm>
        </p:spPr>
        <p:txBody>
          <a:bodyPr>
            <a:normAutofit fontScale="90000"/>
          </a:bodyPr>
          <a:lstStyle/>
          <a:p>
            <a:r>
              <a:rPr lang="fr-FR" sz="3200" dirty="0">
                <a:solidFill>
                  <a:schemeClr val="accent3">
                    <a:lumMod val="50000"/>
                  </a:schemeClr>
                </a:solidFill>
                <a:latin typeface="Adobe Caslon Pro" panose="0205050205050A020403" pitchFamily="18" charset="0"/>
              </a:rPr>
              <a:t>Des équipements performants et intelligents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810799"/>
            <a:ext cx="3672408" cy="27543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3717032"/>
            <a:ext cx="41284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latin typeface="Adobe Caslon Pro" panose="0205050205050A020403" pitchFamily="18" charset="0"/>
              </a:rPr>
              <a:t>Diminuer les besoins de chaleur des bâtiments existants </a:t>
            </a:r>
            <a:r>
              <a:rPr lang="fr-FR" sz="1400" dirty="0">
                <a:latin typeface="Adobe Caslon Pro" panose="0205050205050A020403" pitchFamily="18" charset="0"/>
              </a:rPr>
              <a:t>(Rénovations BBC école, SDF et Mairie)</a:t>
            </a:r>
          </a:p>
        </p:txBody>
      </p:sp>
      <p:sp>
        <p:nvSpPr>
          <p:cNvPr id="7" name="Rectangle 6"/>
          <p:cNvSpPr/>
          <p:nvPr/>
        </p:nvSpPr>
        <p:spPr>
          <a:xfrm>
            <a:off x="5148064" y="3717032"/>
            <a:ext cx="3672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latin typeface="Adobe Caslon Pro" panose="0205050205050A020403" pitchFamily="18" charset="0"/>
              </a:rPr>
              <a:t>Construire des bâtiments neufs exemplaires (Gymnase passif et BEPOS)</a:t>
            </a:r>
          </a:p>
        </p:txBody>
      </p:sp>
      <p:sp>
        <p:nvSpPr>
          <p:cNvPr id="8" name="Rectangle 7"/>
          <p:cNvSpPr/>
          <p:nvPr/>
        </p:nvSpPr>
        <p:spPr>
          <a:xfrm>
            <a:off x="467544" y="545512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latin typeface="Adobe Caslon Pro" panose="0205050205050A020403" pitchFamily="18" charset="0"/>
              </a:rPr>
              <a:t>Déployer des équipements performants et intelligents (Smart Dorf)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560632"/>
            <a:ext cx="3672408" cy="224398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857250"/>
            <a:ext cx="4788024" cy="269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2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re 1"/>
          <p:cNvSpPr txBox="1">
            <a:spLocks/>
          </p:cNvSpPr>
          <p:nvPr/>
        </p:nvSpPr>
        <p:spPr>
          <a:xfrm>
            <a:off x="611560" y="116632"/>
            <a:ext cx="7772400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900" dirty="0">
                <a:solidFill>
                  <a:schemeClr val="accent3">
                    <a:lumMod val="50000"/>
                  </a:schemeClr>
                </a:solidFill>
                <a:latin typeface="Adobe Caslon Pro" panose="0205050205050A020403" pitchFamily="18" charset="0"/>
              </a:rPr>
              <a:t>Une mobilité douce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597" y="1114670"/>
            <a:ext cx="4137924" cy="551723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45" y="1124744"/>
            <a:ext cx="3769877" cy="253060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46" y="4077072"/>
            <a:ext cx="3770760" cy="25312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82548" y="5589240"/>
            <a:ext cx="41381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Adobe Caslon Pro" panose="0205050205050A020403" pitchFamily="18" charset="0"/>
              </a:rPr>
              <a:t>L’objectif de partage des espaces reste difficile à atteindre…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557099" y="3212976"/>
            <a:ext cx="36620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Adobe Caslon Pro" panose="0205050205050A020403" pitchFamily="18" charset="0"/>
              </a:rPr>
              <a:t>Avant 2010: chaussées trop large, stationnement sur trottoir, circulation et vitesses excessives…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7946" y="6139729"/>
            <a:ext cx="3770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latin typeface="Adobe Caslon Pro" panose="0205050205050A020403" pitchFamily="18" charset="0"/>
              </a:rPr>
              <a:t>Travaux importants en 2010 pour apaiser la circulation sur les axes principaux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1565319-3F10-F0A5-91B8-F0664CCA73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314" y="1114670"/>
            <a:ext cx="943000" cy="117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15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29821" y="3467555"/>
            <a:ext cx="2727678" cy="804146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fr-FR" sz="1800" dirty="0">
                <a:solidFill>
                  <a:schemeClr val="tx1"/>
                </a:solidFill>
                <a:latin typeface="Adobe Caslon Pro" panose="0205050205050A020403" pitchFamily="18" charset="0"/>
              </a:rPr>
              <a:t>Une armature de </a:t>
            </a:r>
            <a:r>
              <a:rPr lang="fr-FR" sz="1800" b="1" dirty="0">
                <a:solidFill>
                  <a:schemeClr val="tx1"/>
                </a:solidFill>
                <a:latin typeface="Adobe Caslon Pro" panose="0205050205050A020403" pitchFamily="18" charset="0"/>
              </a:rPr>
              <a:t>liaisons douces </a:t>
            </a:r>
            <a:r>
              <a:rPr lang="fr-FR" sz="1800" dirty="0">
                <a:solidFill>
                  <a:schemeClr val="tx1"/>
                </a:solidFill>
                <a:latin typeface="Adobe Caslon Pro" panose="0205050205050A020403" pitchFamily="18" charset="0"/>
              </a:rPr>
              <a:t>en site propre traversant le nouveau quartier « Cœur de Village »  </a:t>
            </a:r>
          </a:p>
        </p:txBody>
      </p:sp>
      <p:sp>
        <p:nvSpPr>
          <p:cNvPr id="44" name="Titre 1"/>
          <p:cNvSpPr txBox="1">
            <a:spLocks/>
          </p:cNvSpPr>
          <p:nvPr/>
        </p:nvSpPr>
        <p:spPr>
          <a:xfrm>
            <a:off x="2794727" y="177298"/>
            <a:ext cx="3407969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900" dirty="0">
                <a:solidFill>
                  <a:schemeClr val="accent3">
                    <a:lumMod val="50000"/>
                  </a:schemeClr>
                </a:solidFill>
                <a:latin typeface="Adobe Caslon Pro" panose="0205050205050A020403" pitchFamily="18" charset="0"/>
              </a:rPr>
              <a:t>Une mobilité douce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2990" y="1126705"/>
            <a:ext cx="2550804" cy="191310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20" y="4376891"/>
            <a:ext cx="4168892" cy="2345002"/>
          </a:xfrm>
          <a:prstGeom prst="rect">
            <a:avLst/>
          </a:prstGeom>
        </p:spPr>
      </p:pic>
      <p:sp>
        <p:nvSpPr>
          <p:cNvPr id="9" name="Sous-titre 2"/>
          <p:cNvSpPr txBox="1">
            <a:spLocks/>
          </p:cNvSpPr>
          <p:nvPr/>
        </p:nvSpPr>
        <p:spPr>
          <a:xfrm>
            <a:off x="3119810" y="3476641"/>
            <a:ext cx="3082886" cy="84983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1800" dirty="0">
                <a:solidFill>
                  <a:schemeClr val="tx1"/>
                </a:solidFill>
                <a:latin typeface="Adobe Caslon Pro" panose="0205050205050A020403" pitchFamily="18" charset="0"/>
              </a:rPr>
              <a:t>Favoriser le report modal et diminuer la circulation : Aire d’</a:t>
            </a:r>
            <a:r>
              <a:rPr lang="fr-FR" sz="1800" dirty="0" err="1">
                <a:solidFill>
                  <a:schemeClr val="tx1"/>
                </a:solidFill>
                <a:latin typeface="Adobe Caslon Pro" panose="0205050205050A020403" pitchFamily="18" charset="0"/>
              </a:rPr>
              <a:t>éco-mobilité</a:t>
            </a:r>
            <a:r>
              <a:rPr lang="fr-FR" sz="1800" dirty="0">
                <a:solidFill>
                  <a:schemeClr val="tx1"/>
                </a:solidFill>
                <a:latin typeface="Adobe Caslon Pro" panose="0205050205050A020403" pitchFamily="18" charset="0"/>
              </a:rPr>
              <a:t>, Moby, Défi Vélo, Ville en Selle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62322" y="4568711"/>
            <a:ext cx="1829374" cy="137203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2"/>
          <a:stretch/>
        </p:blipFill>
        <p:spPr>
          <a:xfrm>
            <a:off x="329820" y="802682"/>
            <a:ext cx="2727678" cy="255597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302F14C-DC20-943A-296C-1BEBB573BA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145" y="4781222"/>
            <a:ext cx="2582042" cy="193653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5225C56-A601-A5FE-EC3D-63C8DFB9A6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037" y="2780928"/>
            <a:ext cx="2510811" cy="188310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6AECB1E-48D2-D4BD-3AEF-91BBB04E68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037" y="823641"/>
            <a:ext cx="2510811" cy="188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90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116632"/>
            <a:ext cx="7772400" cy="648071"/>
          </a:xfrm>
        </p:spPr>
        <p:txBody>
          <a:bodyPr>
            <a:normAutofit/>
          </a:bodyPr>
          <a:lstStyle/>
          <a:p>
            <a:r>
              <a:rPr lang="fr-FR" sz="2900" dirty="0">
                <a:solidFill>
                  <a:schemeClr val="accent3">
                    <a:lumMod val="50000"/>
                  </a:schemeClr>
                </a:solidFill>
                <a:latin typeface="Adobe Caslon Pro" panose="0205050205050A020403" pitchFamily="18" charset="0"/>
              </a:rPr>
              <a:t>La sobriété foncière</a:t>
            </a:r>
          </a:p>
        </p:txBody>
      </p:sp>
      <p:sp>
        <p:nvSpPr>
          <p:cNvPr id="5" name="Rectangle 4"/>
          <p:cNvSpPr/>
          <p:nvPr/>
        </p:nvSpPr>
        <p:spPr>
          <a:xfrm>
            <a:off x="3657600" y="5661248"/>
            <a:ext cx="45365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>
                <a:latin typeface="Adobe Caslon Pro" panose="0205050205050A020403" pitchFamily="18" charset="0"/>
              </a:rPr>
              <a:t>Limiter l’étalement urbain et valoriser le centre-bourg (PLU, OAP, logements vacants, EPF…). Co-construction du dispositif.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2726839" cy="541494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6" r="5163"/>
          <a:stretch/>
        </p:blipFill>
        <p:spPr>
          <a:xfrm rot="5400000">
            <a:off x="3682010" y="911694"/>
            <a:ext cx="4659083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30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332657"/>
            <a:ext cx="7772400" cy="648071"/>
          </a:xfrm>
        </p:spPr>
        <p:txBody>
          <a:bodyPr>
            <a:normAutofit/>
          </a:bodyPr>
          <a:lstStyle/>
          <a:p>
            <a:r>
              <a:rPr lang="fr-FR" sz="2900" dirty="0">
                <a:solidFill>
                  <a:schemeClr val="accent3">
                    <a:lumMod val="50000"/>
                  </a:schemeClr>
                </a:solidFill>
                <a:latin typeface="Adobe Caslon Pro" panose="0205050205050A020403" pitchFamily="18" charset="0"/>
              </a:rPr>
              <a:t>Des EnR citoyennes et territoriales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3888432" cy="25992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3232108"/>
            <a:ext cx="38884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Adobe Caslon Pro" panose="0205050205050A020403" pitchFamily="18" charset="0"/>
              </a:rPr>
              <a:t>Atelier jus et miel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08" y="980728"/>
            <a:ext cx="4570472" cy="25899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72000" y="1001550"/>
            <a:ext cx="38884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600" dirty="0">
                <a:latin typeface="Adobe Caslon Pro" panose="0205050205050A020403" pitchFamily="18" charset="0"/>
              </a:rPr>
              <a:t>Toit solaire du Gymnase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489" y="3631569"/>
            <a:ext cx="4067943" cy="305095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92489" y="3717218"/>
            <a:ext cx="38884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Adobe Caslon Pro" panose="0205050205050A020403" pitchFamily="18" charset="0"/>
              </a:rPr>
              <a:t>Chaufferies bois (Gymnase, école)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2" r="12459"/>
          <a:stretch/>
        </p:blipFill>
        <p:spPr>
          <a:xfrm>
            <a:off x="179512" y="3717218"/>
            <a:ext cx="4104457" cy="296530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87524" y="3707933"/>
            <a:ext cx="38884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Adobe Caslon Pro" panose="0205050205050A020403" pitchFamily="18" charset="0"/>
              </a:rPr>
              <a:t>Microcentrales hydroélectriques</a:t>
            </a:r>
          </a:p>
        </p:txBody>
      </p:sp>
    </p:spTree>
    <p:extLst>
      <p:ext uri="{BB962C8B-B14F-4D97-AF65-F5344CB8AC3E}">
        <p14:creationId xmlns:p14="http://schemas.microsoft.com/office/powerpoint/2010/main" val="125380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648071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chemeClr val="accent3">
                    <a:lumMod val="50000"/>
                  </a:schemeClr>
                </a:solidFill>
                <a:latin typeface="Adobe Caslon Pro" panose="0205050205050A020403" pitchFamily="18" charset="0"/>
              </a:rPr>
              <a:t>Moins de biens, plus de liens</a:t>
            </a:r>
          </a:p>
        </p:txBody>
      </p:sp>
      <p:sp>
        <p:nvSpPr>
          <p:cNvPr id="4" name="Rectangle 3"/>
          <p:cNvSpPr/>
          <p:nvPr/>
        </p:nvSpPr>
        <p:spPr>
          <a:xfrm>
            <a:off x="1403648" y="1750137"/>
            <a:ext cx="63793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latin typeface="Adobe Caslon Pro" panose="0205050205050A020403" pitchFamily="18" charset="0"/>
              </a:rPr>
              <a:t>Favoriser</a:t>
            </a:r>
            <a:r>
              <a:rPr lang="fr-FR" dirty="0">
                <a:latin typeface="Adobe Caslon Pro" panose="0205050205050A020403" pitchFamily="18" charset="0"/>
              </a:rPr>
              <a:t> </a:t>
            </a:r>
            <a:r>
              <a:rPr lang="fr-FR" sz="3200" dirty="0">
                <a:latin typeface="Adobe Caslon Pro" panose="0205050205050A020403" pitchFamily="18" charset="0"/>
              </a:rPr>
              <a:t>les rapprochements concrets</a:t>
            </a:r>
          </a:p>
        </p:txBody>
      </p:sp>
      <p:sp>
        <p:nvSpPr>
          <p:cNvPr id="5" name="Rectangle 4"/>
          <p:cNvSpPr/>
          <p:nvPr/>
        </p:nvSpPr>
        <p:spPr>
          <a:xfrm>
            <a:off x="1619672" y="2897871"/>
            <a:ext cx="556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latin typeface="Adobe Caslon Pro" panose="0205050205050A020403" pitchFamily="18" charset="0"/>
              </a:rPr>
              <a:t>Respecter</a:t>
            </a:r>
            <a:r>
              <a:rPr lang="fr-FR" dirty="0">
                <a:latin typeface="Adobe Caslon Pro" panose="0205050205050A020403" pitchFamily="18" charset="0"/>
              </a:rPr>
              <a:t> </a:t>
            </a:r>
            <a:r>
              <a:rPr lang="fr-FR" sz="3200" dirty="0">
                <a:latin typeface="Adobe Caslon Pro" panose="0205050205050A020403" pitchFamily="18" charset="0"/>
              </a:rPr>
              <a:t>l’intelligence collective</a:t>
            </a:r>
          </a:p>
        </p:txBody>
      </p:sp>
      <p:sp>
        <p:nvSpPr>
          <p:cNvPr id="6" name="Rectangle 5"/>
          <p:cNvSpPr/>
          <p:nvPr/>
        </p:nvSpPr>
        <p:spPr>
          <a:xfrm>
            <a:off x="832529" y="4068361"/>
            <a:ext cx="75216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latin typeface="Adobe Caslon Pro" panose="0205050205050A020403" pitchFamily="18" charset="0"/>
              </a:rPr>
              <a:t>Soutenir les initiatives citoyennes innovantes</a:t>
            </a:r>
          </a:p>
        </p:txBody>
      </p:sp>
    </p:spTree>
    <p:extLst>
      <p:ext uri="{BB962C8B-B14F-4D97-AF65-F5344CB8AC3E}">
        <p14:creationId xmlns:p14="http://schemas.microsoft.com/office/powerpoint/2010/main" val="361586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188641"/>
            <a:ext cx="7772400" cy="792087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chemeClr val="accent3">
                    <a:lumMod val="50000"/>
                  </a:schemeClr>
                </a:solidFill>
                <a:latin typeface="Adobe Caslon Pro" panose="0205050205050A020403" pitchFamily="18" charset="0"/>
              </a:rPr>
              <a:t>Favoriser</a:t>
            </a:r>
            <a:r>
              <a:rPr lang="fr-FR" dirty="0">
                <a:latin typeface="Adobe Caslon Pro" panose="0205050205050A020403" pitchFamily="18" charset="0"/>
              </a:rPr>
              <a:t> </a:t>
            </a:r>
            <a:r>
              <a:rPr lang="fr-FR" sz="3600" dirty="0">
                <a:solidFill>
                  <a:schemeClr val="accent3">
                    <a:lumMod val="50000"/>
                  </a:schemeClr>
                </a:solidFill>
                <a:latin typeface="Adobe Caslon Pro" panose="0205050205050A020403" pitchFamily="18" charset="0"/>
              </a:rPr>
              <a:t>les rapprochements concrets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17" y="1052736"/>
            <a:ext cx="2206600" cy="159080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591" y="1018220"/>
            <a:ext cx="1916097" cy="255479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992" y="2965796"/>
            <a:ext cx="611696" cy="6072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40371" y="1910023"/>
            <a:ext cx="10717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latin typeface="Adobe Caslon Pro" panose="0205050205050A020403" pitchFamily="18" charset="0"/>
              </a:rPr>
              <a:t>Eco-école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18220"/>
            <a:ext cx="3816424" cy="25547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945721" y="1375892"/>
            <a:ext cx="1194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400" dirty="0" err="1">
                <a:latin typeface="Adobe Caslon Pro" panose="0205050205050A020403" pitchFamily="18" charset="0"/>
              </a:rPr>
              <a:t>Oschterputz</a:t>
            </a:r>
            <a:endParaRPr lang="fr-FR" sz="1400" dirty="0">
              <a:latin typeface="Adobe Caslon Pro" panose="0205050205050A020403" pitchFamily="18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915192"/>
            <a:ext cx="3038576" cy="203408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88806" y="6241944"/>
            <a:ext cx="2813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Adobe Caslon Pro" panose="0205050205050A020403" pitchFamily="18" charset="0"/>
              </a:rPr>
              <a:t>Chantiers nature participatif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9"/>
          <a:stretch/>
        </p:blipFill>
        <p:spPr>
          <a:xfrm>
            <a:off x="6212885" y="4220591"/>
            <a:ext cx="2751603" cy="244876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171736" y="6323540"/>
            <a:ext cx="279275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>
                <a:latin typeface="Adobe Caslon Pro" panose="0205050205050A020403" pitchFamily="18" charset="0"/>
              </a:rPr>
              <a:t>Construction collective de sculptures en saules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92894" y="3717343"/>
            <a:ext cx="21297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latin typeface="Adobe Caslon Pro" panose="0205050205050A020403" pitchFamily="18" charset="0"/>
              </a:rPr>
              <a:t>Marché des producteurs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2" t="20292" r="9859" b="6151"/>
          <a:stretch/>
        </p:blipFill>
        <p:spPr>
          <a:xfrm>
            <a:off x="3419872" y="5073644"/>
            <a:ext cx="2699657" cy="1611714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701800"/>
            <a:ext cx="3012982" cy="225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3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1681B1FC-5AA8-BE76-A339-9FE0664C20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9"/>
          <a:stretch/>
        </p:blipFill>
        <p:spPr>
          <a:xfrm>
            <a:off x="327457" y="3727491"/>
            <a:ext cx="3676254" cy="216910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188641"/>
            <a:ext cx="7772400" cy="792088"/>
          </a:xfrm>
        </p:spPr>
        <p:txBody>
          <a:bodyPr>
            <a:noAutofit/>
          </a:bodyPr>
          <a:lstStyle/>
          <a:p>
            <a:r>
              <a:rPr lang="fr-FR" sz="2800" dirty="0">
                <a:solidFill>
                  <a:schemeClr val="accent3">
                    <a:lumMod val="50000"/>
                  </a:schemeClr>
                </a:solidFill>
                <a:latin typeface="Adobe Caslon Pro" panose="0205050205050A020403" pitchFamily="18" charset="0"/>
              </a:rPr>
              <a:t>Respecter</a:t>
            </a:r>
            <a:r>
              <a:rPr lang="fr-FR" sz="2800" dirty="0">
                <a:latin typeface="Adobe Caslon Pro" panose="0205050205050A020403" pitchFamily="18" charset="0"/>
              </a:rPr>
              <a:t> </a:t>
            </a:r>
            <a:r>
              <a:rPr lang="fr-FR" sz="2800" dirty="0">
                <a:solidFill>
                  <a:schemeClr val="accent3">
                    <a:lumMod val="50000"/>
                  </a:schemeClr>
                </a:solidFill>
                <a:latin typeface="Adobe Caslon Pro" panose="0205050205050A020403" pitchFamily="18" charset="0"/>
              </a:rPr>
              <a:t>l’intelligence collective et développer de nouveaux imaginaires</a:t>
            </a:r>
          </a:p>
        </p:txBody>
      </p:sp>
      <p:sp>
        <p:nvSpPr>
          <p:cNvPr id="4" name="Rectangle 3"/>
          <p:cNvSpPr/>
          <p:nvPr/>
        </p:nvSpPr>
        <p:spPr>
          <a:xfrm>
            <a:off x="296558" y="5995047"/>
            <a:ext cx="3385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latin typeface="Adobe Caslon Pro" panose="0205050205050A020403" pitchFamily="18" charset="0"/>
              </a:rPr>
              <a:t>Encourager la compréhension mutuelle entre des acteurs différents</a:t>
            </a:r>
          </a:p>
        </p:txBody>
      </p:sp>
      <p:pic>
        <p:nvPicPr>
          <p:cNvPr id="1026" name="Image 3" descr="image0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577" y="980729"/>
            <a:ext cx="4083166" cy="2290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95536" y="3717032"/>
            <a:ext cx="36081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latin typeface="Adobe Caslon Pro" panose="0205050205050A020403" pitchFamily="18" charset="0"/>
              </a:rPr>
              <a:t>Concertation: « agriculture et nature » (TVB)</a:t>
            </a:r>
          </a:p>
        </p:txBody>
      </p:sp>
      <p:sp>
        <p:nvSpPr>
          <p:cNvPr id="9" name="Rectangle 8"/>
          <p:cNvSpPr/>
          <p:nvPr/>
        </p:nvSpPr>
        <p:spPr>
          <a:xfrm>
            <a:off x="5508104" y="980729"/>
            <a:ext cx="3108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400" dirty="0">
                <a:latin typeface="Adobe Caslon Pro" panose="0205050205050A020403" pitchFamily="18" charset="0"/>
              </a:rPr>
              <a:t>Voyage d’étude à Freiamt (Allemagne)</a:t>
            </a:r>
          </a:p>
        </p:txBody>
      </p:sp>
      <p:sp>
        <p:nvSpPr>
          <p:cNvPr id="10" name="Rectangle 9"/>
          <p:cNvSpPr/>
          <p:nvPr/>
        </p:nvSpPr>
        <p:spPr>
          <a:xfrm>
            <a:off x="4211961" y="3253563"/>
            <a:ext cx="47647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latin typeface="Adobe Caslon Pro" panose="0205050205050A020403" pitchFamily="18" charset="0"/>
              </a:rPr>
              <a:t>Développer une culture collective sur des thématiques nouvelles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26" y="980729"/>
            <a:ext cx="3688085" cy="247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15626" y="984721"/>
            <a:ext cx="36880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latin typeface="Adobe Caslon Pro" panose="0205050205050A020403" pitchFamily="18" charset="0"/>
              </a:rPr>
              <a:t>Réflexion participative sur le projet culturel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88658" y="3696005"/>
            <a:ext cx="36880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latin typeface="Adobe Caslon Pro" panose="0205050205050A020403" pitchFamily="18" charset="0"/>
              </a:rPr>
              <a:t>Groupes de travail « Logements Vacants"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E8A4443-229F-B562-EBFD-3255E62311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575" y="3535052"/>
            <a:ext cx="4083167" cy="27221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DE45FBA-CF6E-6A6F-BF7F-363B508413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711" y="5178796"/>
            <a:ext cx="855474" cy="11045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AA4CB72-6CE8-98F5-A1DE-A48B04B6AEBC}"/>
              </a:ext>
            </a:extLst>
          </p:cNvPr>
          <p:cNvSpPr/>
          <p:nvPr/>
        </p:nvSpPr>
        <p:spPr>
          <a:xfrm>
            <a:off x="3675364" y="6334972"/>
            <a:ext cx="15121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latin typeface="Adobe Caslon Pro" panose="0205050205050A020403" pitchFamily="18" charset="0"/>
              </a:rPr>
              <a:t>Forêt sanctuaire</a:t>
            </a:r>
          </a:p>
        </p:txBody>
      </p:sp>
    </p:spTree>
    <p:extLst>
      <p:ext uri="{BB962C8B-B14F-4D97-AF65-F5344CB8AC3E}">
        <p14:creationId xmlns:p14="http://schemas.microsoft.com/office/powerpoint/2010/main" val="163943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2" grpId="0"/>
      <p:bldP spid="1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6024" y="188640"/>
            <a:ext cx="7772400" cy="720079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chemeClr val="accent3">
                    <a:lumMod val="50000"/>
                  </a:schemeClr>
                </a:solidFill>
                <a:latin typeface="Adobe Caslon Pro" panose="0205050205050A020403" pitchFamily="18" charset="0"/>
              </a:rPr>
              <a:t>Vivre-ensemble, faire-ensemble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31" y="4437112"/>
            <a:ext cx="4571997" cy="19843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11760" y="5751512"/>
            <a:ext cx="1089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Adobe Caslon Pro" panose="0205050205050A020403" pitchFamily="18" charset="0"/>
              </a:rPr>
              <a:t>Sensoried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10" y="908719"/>
            <a:ext cx="4719926" cy="316834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299476" y="1085155"/>
            <a:ext cx="15799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latin typeface="Adobe Caslon Pro" panose="0205050205050A020403" pitchFamily="18" charset="0"/>
              </a:rPr>
              <a:t>Ateliers Jus et Miel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593" y="4437112"/>
            <a:ext cx="3799866" cy="198437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FD7B7D5-EE73-2128-09C3-2869161095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31" y="908719"/>
            <a:ext cx="2376261" cy="316834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05508F2-28E6-029A-A5C7-7E4AEDB81408}"/>
              </a:ext>
            </a:extLst>
          </p:cNvPr>
          <p:cNvSpPr/>
          <p:nvPr/>
        </p:nvSpPr>
        <p:spPr>
          <a:xfrm>
            <a:off x="1490444" y="960987"/>
            <a:ext cx="1192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latin typeface="Adobe Caslon Pro" panose="0205050205050A020403" pitchFamily="18" charset="0"/>
              </a:rPr>
              <a:t>Jardin partagé</a:t>
            </a:r>
          </a:p>
        </p:txBody>
      </p:sp>
    </p:spTree>
    <p:extLst>
      <p:ext uri="{BB962C8B-B14F-4D97-AF65-F5344CB8AC3E}">
        <p14:creationId xmlns:p14="http://schemas.microsoft.com/office/powerpoint/2010/main" val="123157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520"/>
            <a:ext cx="9144000" cy="560981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5803"/>
            <a:ext cx="9144000" cy="577954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764704"/>
            <a:ext cx="9335360" cy="576064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720079"/>
          </a:xfrm>
        </p:spPr>
        <p:txBody>
          <a:bodyPr>
            <a:normAutofit fontScale="90000"/>
          </a:bodyPr>
          <a:lstStyle/>
          <a:p>
            <a:r>
              <a:rPr lang="fr-FR" sz="3600" dirty="0">
                <a:solidFill>
                  <a:schemeClr val="accent3">
                    <a:lumMod val="50000"/>
                  </a:schemeClr>
                </a:solidFill>
                <a:latin typeface="Adobe Caslon Pro" panose="0205050205050A020403" pitchFamily="18" charset="0"/>
              </a:rPr>
              <a:t>Une oasis verte au cœur de la plaine d’Alsace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 flipH="1" flipV="1">
            <a:off x="4572000" y="5805264"/>
            <a:ext cx="216024" cy="72008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3779912" y="6453336"/>
            <a:ext cx="1789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  <a:latin typeface="Adobe Caslon Pro" panose="0205050205050A020403" pitchFamily="18" charset="0"/>
              </a:rPr>
              <a:t>Digue des hautes eaux</a:t>
            </a:r>
          </a:p>
        </p:txBody>
      </p:sp>
      <p:cxnSp>
        <p:nvCxnSpPr>
          <p:cNvPr id="13" name="Connecteur droit avec flèche 12"/>
          <p:cNvCxnSpPr>
            <a:stCxn id="14" idx="3"/>
          </p:cNvCxnSpPr>
          <p:nvPr/>
        </p:nvCxnSpPr>
        <p:spPr>
          <a:xfrm>
            <a:off x="1597297" y="2239998"/>
            <a:ext cx="1102495" cy="108882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395536" y="1916832"/>
            <a:ext cx="1201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002060"/>
                </a:solidFill>
                <a:latin typeface="Adobe Caslon Pro" panose="0205050205050A020403" pitchFamily="18" charset="0"/>
              </a:rPr>
              <a:t>Zone inondable de l’Ill</a:t>
            </a:r>
          </a:p>
          <a:p>
            <a:r>
              <a:rPr lang="fr-FR" sz="1200" b="1" dirty="0">
                <a:solidFill>
                  <a:srgbClr val="002060"/>
                </a:solidFill>
                <a:latin typeface="Adobe Caslon Pro" panose="0205050205050A020403" pitchFamily="18" charset="0"/>
              </a:rPr>
              <a:t>NATURA 2000</a:t>
            </a:r>
          </a:p>
        </p:txBody>
      </p:sp>
      <p:cxnSp>
        <p:nvCxnSpPr>
          <p:cNvPr id="18" name="Connecteur droit avec flèche 17"/>
          <p:cNvCxnSpPr/>
          <p:nvPr/>
        </p:nvCxnSpPr>
        <p:spPr>
          <a:xfrm flipH="1" flipV="1">
            <a:off x="7092280" y="4509121"/>
            <a:ext cx="432048" cy="988366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6948264" y="5497487"/>
            <a:ext cx="16152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accent4">
                    <a:lumMod val="75000"/>
                  </a:schemeClr>
                </a:solidFill>
                <a:latin typeface="Adobe Caslon Pro" panose="0205050205050A020403" pitchFamily="18" charset="0"/>
              </a:rPr>
              <a:t>AAC, 75 % de maïs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140968"/>
            <a:ext cx="3635339" cy="2433574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746" y="836712"/>
            <a:ext cx="3931734" cy="221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4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3650351" cy="1224136"/>
          </a:xfrm>
          <a:prstGeom prst="rect">
            <a:avLst/>
          </a:prstGeom>
        </p:spPr>
      </p:pic>
      <p:pic>
        <p:nvPicPr>
          <p:cNvPr id="6" name="Picture 2" descr="Maison de la Nature du Ried et de l'Alsace centr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5157193"/>
            <a:ext cx="6073543" cy="120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29000"/>
            <a:ext cx="8564215" cy="165618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04665"/>
            <a:ext cx="4032448" cy="13574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1520" y="2125305"/>
            <a:ext cx="84922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latin typeface="Adobe Caslon Pro" panose="0205050205050A020403" pitchFamily="18" charset="0"/>
              </a:rPr>
              <a:t>Contacts: </a:t>
            </a:r>
            <a:r>
              <a:rPr lang="fr-FR" sz="2000" dirty="0">
                <a:latin typeface="Adobe Caslon Pro" panose="0205050205050A020403" pitchFamily="18" charset="0"/>
                <a:hlinkClick r:id="rId6"/>
              </a:rPr>
              <a:t>info@mairie-muttersholtz.fr</a:t>
            </a:r>
            <a:r>
              <a:rPr lang="fr-FR" sz="2000" dirty="0">
                <a:latin typeface="Adobe Caslon Pro" panose="0205050205050A020403" pitchFamily="18" charset="0"/>
              </a:rPr>
              <a:t> / </a:t>
            </a:r>
            <a:r>
              <a:rPr lang="fr-FR" sz="2000" dirty="0">
                <a:latin typeface="Adobe Caslon Pro" panose="0205050205050A020403" pitchFamily="18" charset="0"/>
                <a:hlinkClick r:id="rId7"/>
              </a:rPr>
              <a:t>julien.rodrigues@mairie-muttersholtz.fr</a:t>
            </a:r>
            <a:endParaRPr lang="fr-FR" sz="2000" dirty="0">
              <a:latin typeface="Adobe Caslon Pro" panose="0205050205050A020403" pitchFamily="18" charset="0"/>
            </a:endParaRPr>
          </a:p>
          <a:p>
            <a:endParaRPr lang="fr-FR" sz="2000" dirty="0">
              <a:latin typeface="Adobe Caslon Pro" panose="0205050205050A020403" pitchFamily="18" charset="0"/>
            </a:endParaRPr>
          </a:p>
          <a:p>
            <a:r>
              <a:rPr lang="fr-FR" sz="2000" dirty="0">
                <a:latin typeface="Adobe Caslon Pro" panose="0205050205050A020403" pitchFamily="18" charset="0"/>
              </a:rPr>
              <a:t>Suivez nos projets sur notre page Facebook: </a:t>
            </a:r>
            <a:r>
              <a:rPr lang="fr-FR" sz="2000" dirty="0">
                <a:latin typeface="Adobe Caslon Pro" panose="0205050205050A020403" pitchFamily="18" charset="0"/>
                <a:hlinkClick r:id="rId8"/>
              </a:rPr>
              <a:t>www.facebook.com/Muttersholtz/</a:t>
            </a:r>
            <a:r>
              <a:rPr lang="fr-FR" sz="2000" dirty="0">
                <a:latin typeface="Adobe Caslon Pro" panose="0205050205050A020403" pitchFamily="18" charset="0"/>
              </a:rPr>
              <a:t>   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0C0BE2A-BC5F-0D3E-C6C1-225F456A34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3" y="5666554"/>
            <a:ext cx="2190093" cy="70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66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720079"/>
          </a:xfrm>
        </p:spPr>
        <p:txBody>
          <a:bodyPr>
            <a:noAutofit/>
          </a:bodyPr>
          <a:lstStyle/>
          <a:p>
            <a:r>
              <a:rPr lang="fr-FR" sz="2800" dirty="0">
                <a:solidFill>
                  <a:schemeClr val="accent3">
                    <a:lumMod val="50000"/>
                  </a:schemeClr>
                </a:solidFill>
                <a:latin typeface="Adobe Caslon Pro" panose="0205050205050A020403" pitchFamily="18" charset="0"/>
              </a:rPr>
              <a:t>Muttersholtz, quartier </a:t>
            </a:r>
            <a:r>
              <a:rPr lang="fr-FR" sz="2800" dirty="0" err="1">
                <a:solidFill>
                  <a:schemeClr val="accent3">
                    <a:lumMod val="50000"/>
                  </a:schemeClr>
                </a:solidFill>
                <a:latin typeface="Adobe Caslon Pro" panose="0205050205050A020403" pitchFamily="18" charset="0"/>
              </a:rPr>
              <a:t>triconfessionnel</a:t>
            </a:r>
            <a:r>
              <a:rPr lang="fr-FR" sz="2800" dirty="0">
                <a:solidFill>
                  <a:schemeClr val="accent3">
                    <a:lumMod val="50000"/>
                  </a:schemeClr>
                </a:solidFill>
                <a:latin typeface="Adobe Caslon Pro" panose="0205050205050A020403" pitchFamily="18" charset="0"/>
              </a:rPr>
              <a:t> de Sélestat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243012"/>
            <a:ext cx="8001000" cy="437197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717032"/>
            <a:ext cx="207467" cy="20746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870" y="3388114"/>
            <a:ext cx="242899" cy="30949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359" y="3388114"/>
            <a:ext cx="126021" cy="17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93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720079"/>
          </a:xfrm>
        </p:spPr>
        <p:txBody>
          <a:bodyPr>
            <a:noAutofit/>
          </a:bodyPr>
          <a:lstStyle/>
          <a:p>
            <a:r>
              <a:rPr lang="fr-FR" sz="2800" dirty="0">
                <a:solidFill>
                  <a:schemeClr val="accent3">
                    <a:lumMod val="50000"/>
                  </a:schemeClr>
                </a:solidFill>
                <a:latin typeface="Adobe Caslon Pro" panose="0205050205050A020403" pitchFamily="18" charset="0"/>
              </a:rPr>
              <a:t>Muttersholtz, quartier </a:t>
            </a:r>
            <a:r>
              <a:rPr lang="fr-FR" sz="2800" dirty="0" err="1">
                <a:solidFill>
                  <a:schemeClr val="accent3">
                    <a:lumMod val="50000"/>
                  </a:schemeClr>
                </a:solidFill>
                <a:latin typeface="Adobe Caslon Pro" panose="0205050205050A020403" pitchFamily="18" charset="0"/>
              </a:rPr>
              <a:t>triconfessionnel</a:t>
            </a:r>
            <a:r>
              <a:rPr lang="fr-FR" sz="2800" dirty="0">
                <a:solidFill>
                  <a:schemeClr val="accent3">
                    <a:lumMod val="50000"/>
                  </a:schemeClr>
                </a:solidFill>
                <a:latin typeface="Adobe Caslon Pro" panose="0205050205050A020403" pitchFamily="18" charset="0"/>
              </a:rPr>
              <a:t> de Sélestat</a:t>
            </a:r>
          </a:p>
        </p:txBody>
      </p:sp>
      <p:sp>
        <p:nvSpPr>
          <p:cNvPr id="8" name="Sous-titre 2"/>
          <p:cNvSpPr>
            <a:spLocks noGrp="1"/>
          </p:cNvSpPr>
          <p:nvPr>
            <p:ph type="subTitle" idx="1"/>
          </p:nvPr>
        </p:nvSpPr>
        <p:spPr>
          <a:xfrm>
            <a:off x="1371600" y="4543564"/>
            <a:ext cx="6400800" cy="1752600"/>
          </a:xfrm>
        </p:spPr>
        <p:txBody>
          <a:bodyPr/>
          <a:lstStyle/>
          <a:p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4614"/>
            <a:ext cx="9144000" cy="5143500"/>
          </a:xfrm>
          <a:prstGeom prst="rect">
            <a:avLst/>
          </a:prstGeom>
        </p:spPr>
      </p:pic>
      <p:cxnSp>
        <p:nvCxnSpPr>
          <p:cNvPr id="10" name="Connecteur droit avec flèche 9"/>
          <p:cNvCxnSpPr/>
          <p:nvPr/>
        </p:nvCxnSpPr>
        <p:spPr>
          <a:xfrm>
            <a:off x="971600" y="1422068"/>
            <a:ext cx="360040" cy="648072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>
            <a:off x="7164288" y="1350060"/>
            <a:ext cx="288032" cy="1224136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5292080" y="1350060"/>
            <a:ext cx="720080" cy="2304256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179512" y="99002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dobe Caslon Pro" panose="0205050205050A020403" pitchFamily="18" charset="0"/>
              </a:rPr>
              <a:t>Eglise Catholique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660232" y="98072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dobe Caslon Pro" panose="0205050205050A020403" pitchFamily="18" charset="0"/>
              </a:rPr>
              <a:t>Eglise protestante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4045226" y="980728"/>
            <a:ext cx="2268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dobe Caslon Pro" panose="0205050205050A020403" pitchFamily="18" charset="0"/>
              </a:rPr>
              <a:t>Ancienne Synagogue</a:t>
            </a:r>
          </a:p>
        </p:txBody>
      </p:sp>
    </p:spTree>
    <p:extLst>
      <p:ext uri="{BB962C8B-B14F-4D97-AF65-F5344CB8AC3E}">
        <p14:creationId xmlns:p14="http://schemas.microsoft.com/office/powerpoint/2010/main" val="20381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2400" cy="1470025"/>
          </a:xfrm>
        </p:spPr>
        <p:txBody>
          <a:bodyPr>
            <a:normAutofit/>
          </a:bodyPr>
          <a:lstStyle/>
          <a:p>
            <a:r>
              <a:rPr lang="fr-FR" sz="3400" dirty="0">
                <a:solidFill>
                  <a:schemeClr val="accent3">
                    <a:lumMod val="50000"/>
                  </a:schemeClr>
                </a:solidFill>
                <a:latin typeface="Adobe Caslon Pro" panose="0205050205050A020403" pitchFamily="18" charset="0"/>
              </a:rPr>
              <a:t>Muttersholtz, la sobriété d’un Smart </a:t>
            </a:r>
            <a:r>
              <a:rPr lang="fr-FR" sz="3400" dirty="0" err="1">
                <a:solidFill>
                  <a:schemeClr val="accent3">
                    <a:lumMod val="50000"/>
                  </a:schemeClr>
                </a:solidFill>
                <a:latin typeface="Adobe Caslon Pro" panose="0205050205050A020403" pitchFamily="18" charset="0"/>
              </a:rPr>
              <a:t>Dorf</a:t>
            </a:r>
            <a:endParaRPr lang="fr-FR" sz="3400" dirty="0">
              <a:solidFill>
                <a:schemeClr val="accent3">
                  <a:lumMod val="50000"/>
                </a:schemeClr>
              </a:solidFill>
              <a:latin typeface="Adobe Caslon Pro" panose="0205050205050A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3568" y="2060848"/>
            <a:ext cx="7772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dirty="0">
                <a:latin typeface="Adobe Caslon Pro" panose="0205050205050A020403" pitchFamily="18" charset="0"/>
              </a:rPr>
              <a:t>D’abord une méthode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1560" y="3428458"/>
            <a:ext cx="78444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dirty="0">
                <a:latin typeface="Adobe Caslon Pro" panose="0205050205050A020403" pitchFamily="18" charset="0"/>
              </a:rPr>
              <a:t>Une utilisation « intelligente » de toutes les ressources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1560" y="5054777"/>
            <a:ext cx="784440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dirty="0">
                <a:latin typeface="Adobe Caslon Pro" panose="0205050205050A020403" pitchFamily="18" charset="0"/>
              </a:rPr>
              <a:t>Moins de biens, plus de liens</a:t>
            </a:r>
          </a:p>
        </p:txBody>
      </p:sp>
    </p:spTree>
    <p:extLst>
      <p:ext uri="{BB962C8B-B14F-4D97-AF65-F5344CB8AC3E}">
        <p14:creationId xmlns:p14="http://schemas.microsoft.com/office/powerpoint/2010/main" val="336181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720079"/>
          </a:xfrm>
        </p:spPr>
        <p:txBody>
          <a:bodyPr>
            <a:normAutofit fontScale="90000"/>
          </a:bodyPr>
          <a:lstStyle/>
          <a:p>
            <a:r>
              <a:rPr lang="fr-FR" sz="3600" dirty="0">
                <a:solidFill>
                  <a:schemeClr val="accent3">
                    <a:lumMod val="50000"/>
                  </a:schemeClr>
                </a:solidFill>
                <a:latin typeface="Adobe Caslon Pro" panose="0205050205050A020403" pitchFamily="18" charset="0"/>
              </a:rPr>
              <a:t>La sobriété: un état d’esprit et une méthode</a:t>
            </a:r>
          </a:p>
        </p:txBody>
      </p:sp>
      <p:sp>
        <p:nvSpPr>
          <p:cNvPr id="4" name="Rectangle 3"/>
          <p:cNvSpPr/>
          <p:nvPr/>
        </p:nvSpPr>
        <p:spPr>
          <a:xfrm>
            <a:off x="683568" y="908720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>
                <a:latin typeface="Adobe Caslon Pro" panose="0205050205050A020403" pitchFamily="18" charset="0"/>
              </a:rPr>
              <a:t>Disposer d’un axe, d’une </a:t>
            </a:r>
            <a:r>
              <a:rPr lang="fr-FR" b="1" dirty="0">
                <a:latin typeface="Adobe Caslon Pro" panose="0205050205050A020403" pitchFamily="18" charset="0"/>
              </a:rPr>
              <a:t>orientation à long terme</a:t>
            </a:r>
            <a:r>
              <a:rPr lang="fr-FR" dirty="0">
                <a:latin typeface="Adobe Caslon Pro" panose="0205050205050A020403" pitchFamily="18" charset="0"/>
              </a:rPr>
              <a:t>, d’objectifs généraux et cohérents de transition écologique. </a:t>
            </a:r>
            <a:endParaRPr lang="fr-FR" b="1" dirty="0">
              <a:latin typeface="Adobe Caslon Pro" panose="0205050205050A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3568" y="1844824"/>
            <a:ext cx="7772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>
                <a:latin typeface="Adobe Caslon Pro" panose="0205050205050A020403" pitchFamily="18" charset="0"/>
              </a:rPr>
              <a:t>Une méthode: projet par projet, action par action, définir les besoins et les objectifs. Comment </a:t>
            </a:r>
            <a:r>
              <a:rPr lang="fr-FR" b="1" dirty="0">
                <a:latin typeface="Adobe Caslon Pro" panose="0205050205050A020403" pitchFamily="18" charset="0"/>
              </a:rPr>
              <a:t>répondre aux besoins </a:t>
            </a:r>
            <a:r>
              <a:rPr lang="fr-FR" dirty="0">
                <a:latin typeface="Adobe Caslon Pro" panose="0205050205050A020403" pitchFamily="18" charset="0"/>
              </a:rPr>
              <a:t>de la manière la plus juste, la plus précise et la plus efficace ? Qu’est-ce qui est utile? Qu’est ce qui a du sens?</a:t>
            </a:r>
          </a:p>
        </p:txBody>
      </p:sp>
      <p:sp>
        <p:nvSpPr>
          <p:cNvPr id="6" name="Rectangle 5"/>
          <p:cNvSpPr/>
          <p:nvPr/>
        </p:nvSpPr>
        <p:spPr>
          <a:xfrm>
            <a:off x="683568" y="2996952"/>
            <a:ext cx="7772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>
                <a:latin typeface="Adobe Caslon Pro" panose="0205050205050A020403" pitchFamily="18" charset="0"/>
              </a:rPr>
              <a:t>Prendre le temps de la réflexion et favoriser </a:t>
            </a:r>
            <a:r>
              <a:rPr lang="fr-FR" b="1" dirty="0">
                <a:latin typeface="Adobe Caslon Pro" panose="0205050205050A020403" pitchFamily="18" charset="0"/>
              </a:rPr>
              <a:t>l’intelligence collective</a:t>
            </a:r>
            <a:r>
              <a:rPr lang="fr-FR" dirty="0">
                <a:latin typeface="Adobe Caslon Pro" panose="0205050205050A020403" pitchFamily="18" charset="0"/>
              </a:rPr>
              <a:t>: </a:t>
            </a:r>
          </a:p>
          <a:p>
            <a:pPr marL="342900" indent="-342900" algn="just">
              <a:buFontTx/>
              <a:buChar char="-"/>
            </a:pPr>
            <a:r>
              <a:rPr lang="fr-FR" dirty="0">
                <a:latin typeface="Adobe Caslon Pro" panose="0205050205050A020403" pitchFamily="18" charset="0"/>
              </a:rPr>
              <a:t>Permettre </a:t>
            </a:r>
            <a:r>
              <a:rPr lang="fr-FR" b="1" dirty="0">
                <a:latin typeface="Adobe Caslon Pro" panose="0205050205050A020403" pitchFamily="18" charset="0"/>
              </a:rPr>
              <a:t>l’appropriation du projet/action </a:t>
            </a:r>
            <a:r>
              <a:rPr lang="fr-FR" dirty="0">
                <a:latin typeface="Adobe Caslon Pro" panose="0205050205050A020403" pitchFamily="18" charset="0"/>
              </a:rPr>
              <a:t>par les partenaires, les usagers et la population,</a:t>
            </a:r>
          </a:p>
          <a:p>
            <a:pPr marL="342900" indent="-342900" algn="just">
              <a:buFontTx/>
              <a:buChar char="-"/>
            </a:pPr>
            <a:r>
              <a:rPr lang="fr-FR" dirty="0">
                <a:latin typeface="Adobe Caslon Pro" panose="0205050205050A020403" pitchFamily="18" charset="0"/>
              </a:rPr>
              <a:t>Rechercher les partenariats et faire émerger les </a:t>
            </a:r>
            <a:r>
              <a:rPr lang="fr-FR" b="1" dirty="0">
                <a:latin typeface="Adobe Caslon Pro" panose="0205050205050A020403" pitchFamily="18" charset="0"/>
              </a:rPr>
              <a:t>complémentarités</a:t>
            </a:r>
          </a:p>
          <a:p>
            <a:pPr marL="342900" indent="-342900" algn="just">
              <a:buFontTx/>
              <a:buChar char="-"/>
            </a:pPr>
            <a:r>
              <a:rPr lang="fr-FR" dirty="0">
                <a:latin typeface="Adobe Caslon Pro" panose="0205050205050A020403" pitchFamily="18" charset="0"/>
              </a:rPr>
              <a:t>Ne pas créer de doublons, mobiliser les compétences, créer des synergies, ne pas entrer en concurrence, répondre au besoin réel et non au besoin imaginé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DB21F2-04CC-B1B7-D3B0-E7F1613C4F45}"/>
              </a:ext>
            </a:extLst>
          </p:cNvPr>
          <p:cNvSpPr/>
          <p:nvPr/>
        </p:nvSpPr>
        <p:spPr>
          <a:xfrm>
            <a:off x="683568" y="4869160"/>
            <a:ext cx="777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>
                <a:latin typeface="Adobe Caslon Pro" panose="0205050205050A020403" pitchFamily="18" charset="0"/>
              </a:rPr>
              <a:t>Plus de temps et de réflexion = un projet mieux défini, utile et bien dimensionné. La seule ressource que nous n’économisons pas : </a:t>
            </a:r>
            <a:r>
              <a:rPr lang="fr-FR" b="1" dirty="0">
                <a:latin typeface="Adobe Caslon Pro" panose="0205050205050A020403" pitchFamily="18" charset="0"/>
              </a:rPr>
              <a:t>la matière grise</a:t>
            </a:r>
            <a:r>
              <a:rPr lang="fr-FR" dirty="0">
                <a:latin typeface="Adobe Caslon Pro" panose="0205050205050A020403" pitchFamily="18" charset="0"/>
              </a:rPr>
              <a:t>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E69D60-10A5-2CBB-FF13-BA755494A1DD}"/>
              </a:ext>
            </a:extLst>
          </p:cNvPr>
          <p:cNvSpPr/>
          <p:nvPr/>
        </p:nvSpPr>
        <p:spPr>
          <a:xfrm>
            <a:off x="683568" y="5662989"/>
            <a:ext cx="777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>
                <a:latin typeface="Adobe Caslon Pro" panose="0205050205050A020403" pitchFamily="18" charset="0"/>
              </a:rPr>
              <a:t>Plus facile de répondre à un besoin nouveau avec sobriété que de renoncer à une pratique existante pour être plus sobre (Gymnase vs Eclairage Public)?</a:t>
            </a:r>
          </a:p>
        </p:txBody>
      </p:sp>
    </p:spTree>
    <p:extLst>
      <p:ext uri="{BB962C8B-B14F-4D97-AF65-F5344CB8AC3E}">
        <p14:creationId xmlns:p14="http://schemas.microsoft.com/office/powerpoint/2010/main" val="415787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720079"/>
          </a:xfrm>
        </p:spPr>
        <p:txBody>
          <a:bodyPr>
            <a:normAutofit/>
          </a:bodyPr>
          <a:lstStyle/>
          <a:p>
            <a:r>
              <a:rPr lang="fr-FR" sz="2500" dirty="0">
                <a:solidFill>
                  <a:schemeClr val="accent3">
                    <a:lumMod val="50000"/>
                  </a:schemeClr>
                </a:solidFill>
                <a:latin typeface="Adobe Caslon Pro" panose="0205050205050A020403" pitchFamily="18" charset="0"/>
              </a:rPr>
              <a:t>Un exemple: le Gymnase à énergie positive</a:t>
            </a:r>
          </a:p>
        </p:txBody>
      </p:sp>
      <p:sp>
        <p:nvSpPr>
          <p:cNvPr id="4" name="Rectangle 3"/>
          <p:cNvSpPr/>
          <p:nvPr/>
        </p:nvSpPr>
        <p:spPr>
          <a:xfrm>
            <a:off x="683568" y="908720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600" dirty="0">
                <a:latin typeface="Adobe Caslon Pro" panose="0205050205050A020403" pitchFamily="18" charset="0"/>
              </a:rPr>
              <a:t>Définir le besoin en tenant compte des dynamiques collectives: </a:t>
            </a:r>
            <a:r>
              <a:rPr lang="fr-FR" sz="1600" b="1" dirty="0">
                <a:latin typeface="Adobe Caslon Pro" panose="0205050205050A020403" pitchFamily="18" charset="0"/>
              </a:rPr>
              <a:t>un gymnase plutôt qu’un complexe multisport</a:t>
            </a:r>
          </a:p>
        </p:txBody>
      </p:sp>
      <p:sp>
        <p:nvSpPr>
          <p:cNvPr id="5" name="Rectangle 4"/>
          <p:cNvSpPr/>
          <p:nvPr/>
        </p:nvSpPr>
        <p:spPr>
          <a:xfrm>
            <a:off x="683568" y="1517883"/>
            <a:ext cx="777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600" b="1" dirty="0">
                <a:latin typeface="Adobe Caslon Pro" panose="0205050205050A020403" pitchFamily="18" charset="0"/>
              </a:rPr>
              <a:t>Limiter le besoin de déplacement et l’étalement urbain</a:t>
            </a:r>
            <a:r>
              <a:rPr lang="fr-FR" sz="1600" dirty="0">
                <a:latin typeface="Adobe Caslon Pro" panose="0205050205050A020403" pitchFamily="18" charset="0"/>
              </a:rPr>
              <a:t>: construire une nouvelle centralité autour d’équipements publics plutôt que de construire en périphérie. Etude CAUE et 10 ans d’acquisitions foncières à l’amiable.</a:t>
            </a:r>
          </a:p>
        </p:txBody>
      </p:sp>
      <p:sp>
        <p:nvSpPr>
          <p:cNvPr id="6" name="Rectangle 5"/>
          <p:cNvSpPr/>
          <p:nvPr/>
        </p:nvSpPr>
        <p:spPr>
          <a:xfrm>
            <a:off x="683568" y="2420888"/>
            <a:ext cx="79208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600" dirty="0">
                <a:latin typeface="Adobe Caslon Pro" panose="0205050205050A020403" pitchFamily="18" charset="0"/>
              </a:rPr>
              <a:t>Favoriser la </a:t>
            </a:r>
            <a:r>
              <a:rPr lang="fr-FR" sz="1600" b="1" dirty="0">
                <a:latin typeface="Adobe Caslon Pro" panose="0205050205050A020403" pitchFamily="18" charset="0"/>
              </a:rPr>
              <a:t>rencontre et le vivre-ensemble</a:t>
            </a:r>
            <a:r>
              <a:rPr lang="fr-FR" sz="1600" dirty="0">
                <a:latin typeface="Adobe Caslon Pro" panose="0205050205050A020403" pitchFamily="18" charset="0"/>
              </a:rPr>
              <a:t>: </a:t>
            </a:r>
          </a:p>
          <a:p>
            <a:pPr marL="342900" indent="-342900" algn="just">
              <a:buFontTx/>
              <a:buChar char="-"/>
            </a:pPr>
            <a:r>
              <a:rPr lang="fr-FR" sz="1600" dirty="0">
                <a:latin typeface="Adobe Caslon Pro" panose="0205050205050A020403" pitchFamily="18" charset="0"/>
              </a:rPr>
              <a:t>Complexe sportif, culturel et citoyen</a:t>
            </a:r>
          </a:p>
          <a:p>
            <a:pPr marL="342900" indent="-342900" algn="just">
              <a:buFontTx/>
              <a:buChar char="-"/>
            </a:pPr>
            <a:r>
              <a:rPr lang="fr-FR" sz="1600" dirty="0">
                <a:latin typeface="Adobe Caslon Pro" panose="0205050205050A020403" pitchFamily="18" charset="0"/>
              </a:rPr>
              <a:t>Au cœur du réseau des liaisons douces</a:t>
            </a:r>
          </a:p>
          <a:p>
            <a:pPr marL="342900" indent="-342900" algn="just">
              <a:buFontTx/>
              <a:buChar char="-"/>
            </a:pPr>
            <a:r>
              <a:rPr lang="fr-FR" sz="1600" dirty="0">
                <a:latin typeface="Adobe Caslon Pro" panose="0205050205050A020403" pitchFamily="18" charset="0"/>
              </a:rPr>
              <a:t>Mutualisation des salles et de la chaufferie avec la future résidence sénior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DB21F2-04CC-B1B7-D3B0-E7F1613C4F45}"/>
              </a:ext>
            </a:extLst>
          </p:cNvPr>
          <p:cNvSpPr/>
          <p:nvPr/>
        </p:nvSpPr>
        <p:spPr>
          <a:xfrm>
            <a:off x="683568" y="3573016"/>
            <a:ext cx="7772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600" b="1" dirty="0">
                <a:latin typeface="Adobe Caslon Pro" panose="0205050205050A020403" pitchFamily="18" charset="0"/>
              </a:rPr>
              <a:t>Impliquer les citoyens </a:t>
            </a:r>
            <a:r>
              <a:rPr lang="fr-FR" sz="1600" dirty="0">
                <a:latin typeface="Adobe Caslon Pro" panose="0205050205050A020403" pitchFamily="18" charset="0"/>
              </a:rPr>
              <a:t>dans les trajectoires de sobriété et de résilience : co-construction du programme d’aménagement urbain:</a:t>
            </a:r>
          </a:p>
          <a:p>
            <a:pPr marL="342900" indent="-342900" algn="just">
              <a:buFontTx/>
              <a:buChar char="-"/>
            </a:pPr>
            <a:r>
              <a:rPr lang="fr-FR" sz="1600" dirty="0">
                <a:latin typeface="Adobe Caslon Pro" panose="0205050205050A020403" pitchFamily="18" charset="0"/>
              </a:rPr>
              <a:t>Zéro voiture</a:t>
            </a:r>
          </a:p>
          <a:p>
            <a:pPr marL="342900" indent="-342900" algn="just">
              <a:buFontTx/>
              <a:buChar char="-"/>
            </a:pPr>
            <a:r>
              <a:rPr lang="fr-FR" sz="1600" dirty="0">
                <a:latin typeface="Adobe Caslon Pro" panose="0205050205050A020403" pitchFamily="18" charset="0"/>
              </a:rPr>
              <a:t>Zéro tuyau</a:t>
            </a:r>
          </a:p>
          <a:p>
            <a:pPr marL="342900" indent="-342900" algn="just">
              <a:buFontTx/>
              <a:buChar char="-"/>
            </a:pPr>
            <a:r>
              <a:rPr lang="fr-FR" sz="1600" dirty="0">
                <a:latin typeface="Adobe Caslon Pro" panose="0205050205050A020403" pitchFamily="18" charset="0"/>
              </a:rPr>
              <a:t>ZAN</a:t>
            </a:r>
          </a:p>
          <a:p>
            <a:pPr marL="342900" indent="-342900" algn="just">
              <a:buFontTx/>
              <a:buChar char="-"/>
            </a:pPr>
            <a:r>
              <a:rPr lang="fr-FR" sz="1600" dirty="0">
                <a:latin typeface="Adobe Caslon Pro" panose="0205050205050A020403" pitchFamily="18" charset="0"/>
              </a:rPr>
              <a:t>Végétal majoritaire</a:t>
            </a:r>
          </a:p>
          <a:p>
            <a:pPr algn="just"/>
            <a:endParaRPr lang="fr-FR" sz="1600" dirty="0">
              <a:latin typeface="Adobe Caslon Pro" panose="0205050205050A020403" pitchFamily="18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F2AED60-CE44-9234-1EB3-8CDE4DB5B6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6"/>
          <a:stretch/>
        </p:blipFill>
        <p:spPr>
          <a:xfrm>
            <a:off x="3707904" y="4175706"/>
            <a:ext cx="5040560" cy="250968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9602CAF-CE22-E13F-018E-4E1F9D59125A}"/>
              </a:ext>
            </a:extLst>
          </p:cNvPr>
          <p:cNvSpPr txBox="1"/>
          <p:nvPr/>
        </p:nvSpPr>
        <p:spPr>
          <a:xfrm>
            <a:off x="755577" y="5301208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dobe Caslon Pro" panose="0205050205050A020403" pitchFamily="18" charset="0"/>
              </a:rPr>
              <a:t>Autres exemples: la salle culturelle, l’extinction nocturne</a:t>
            </a:r>
          </a:p>
        </p:txBody>
      </p:sp>
    </p:spTree>
    <p:extLst>
      <p:ext uri="{BB962C8B-B14F-4D97-AF65-F5344CB8AC3E}">
        <p14:creationId xmlns:p14="http://schemas.microsoft.com/office/powerpoint/2010/main" val="9840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139103"/>
            <a:ext cx="7772400" cy="735013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chemeClr val="accent3">
                    <a:lumMod val="50000"/>
                  </a:schemeClr>
                </a:solidFill>
                <a:latin typeface="Adobe Caslon Pro" panose="0205050205050A020403" pitchFamily="18" charset="0"/>
              </a:rPr>
              <a:t>L’objectif TEPOS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827584" y="87411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Gaz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607631" y="307094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Electricité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00000000-0008-0000-06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154094"/>
              </p:ext>
            </p:extLst>
          </p:nvPr>
        </p:nvGraphicFramePr>
        <p:xfrm>
          <a:off x="4371845" y="3484209"/>
          <a:ext cx="4631811" cy="3267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00000000-0008-0000-05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3212590"/>
              </p:ext>
            </p:extLst>
          </p:nvPr>
        </p:nvGraphicFramePr>
        <p:xfrm>
          <a:off x="251520" y="1263664"/>
          <a:ext cx="4136944" cy="3267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/>
          <p:cNvSpPr/>
          <p:nvPr/>
        </p:nvSpPr>
        <p:spPr>
          <a:xfrm>
            <a:off x="4707531" y="1315331"/>
            <a:ext cx="3960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Adobe Caslon Pro" panose="0205050205050A020403" pitchFamily="18" charset="0"/>
              </a:rPr>
              <a:t>Une signature énergétique communale traditionnelle</a:t>
            </a:r>
          </a:p>
          <a:p>
            <a:r>
              <a:rPr lang="fr-FR" sz="1200" i="1" dirty="0">
                <a:latin typeface="Adobe Caslon Pro" panose="0205050205050A020403" pitchFamily="18" charset="0"/>
              </a:rPr>
              <a:t>(Chaleur/électricité ; EP/Bâtiments) </a:t>
            </a:r>
          </a:p>
        </p:txBody>
      </p:sp>
      <p:sp>
        <p:nvSpPr>
          <p:cNvPr id="9" name="Rectangle 8"/>
          <p:cNvSpPr/>
          <p:nvPr/>
        </p:nvSpPr>
        <p:spPr>
          <a:xfrm>
            <a:off x="467544" y="5013176"/>
            <a:ext cx="37444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>
                <a:latin typeface="Adobe Caslon Pro" panose="0205050205050A020403" pitchFamily="18" charset="0"/>
              </a:rPr>
              <a:t>Des leviers d’action de sobriété à la portée de tous  sans investissements</a:t>
            </a:r>
          </a:p>
          <a:p>
            <a:r>
              <a:rPr lang="fr-FR" sz="1200" i="1" dirty="0">
                <a:latin typeface="Adobe Caslon Pro" panose="0205050205050A020403" pitchFamily="18" charset="0"/>
              </a:rPr>
              <a:t>(premiers résultats sans investissements)</a:t>
            </a:r>
          </a:p>
        </p:txBody>
      </p:sp>
    </p:spTree>
    <p:extLst>
      <p:ext uri="{BB962C8B-B14F-4D97-AF65-F5344CB8AC3E}">
        <p14:creationId xmlns:p14="http://schemas.microsoft.com/office/powerpoint/2010/main" val="373848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Graphic spid="6" grpId="0">
        <p:bldAsOne/>
      </p:bldGraphic>
      <p:bldGraphic spid="7" grpId="0">
        <p:bldAsOne/>
      </p:bldGraphic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139103"/>
            <a:ext cx="7772400" cy="735013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chemeClr val="accent3">
                    <a:lumMod val="50000"/>
                  </a:schemeClr>
                </a:solidFill>
                <a:latin typeface="Adobe Caslon Pro" panose="0205050205050A020403" pitchFamily="18" charset="0"/>
              </a:rPr>
              <a:t>Les résultats</a:t>
            </a:r>
          </a:p>
        </p:txBody>
      </p:sp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5681737"/>
              </p:ext>
            </p:extLst>
          </p:nvPr>
        </p:nvGraphicFramePr>
        <p:xfrm>
          <a:off x="1187625" y="980729"/>
          <a:ext cx="6840760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0477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2499</TotalTime>
  <Words>787</Words>
  <Application>Microsoft Office PowerPoint</Application>
  <PresentationFormat>Affichage à l'écran (4:3)</PresentationFormat>
  <Paragraphs>93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4" baseType="lpstr">
      <vt:lpstr>Adobe Caslon Pro</vt:lpstr>
      <vt:lpstr>Arial</vt:lpstr>
      <vt:lpstr>Calibri</vt:lpstr>
      <vt:lpstr>Thème Office</vt:lpstr>
      <vt:lpstr>Muttersholtz, la sobriété d’un Smart Dorf</vt:lpstr>
      <vt:lpstr>Une oasis verte au cœur de la plaine d’Alsace</vt:lpstr>
      <vt:lpstr>Muttersholtz, quartier triconfessionnel de Sélestat</vt:lpstr>
      <vt:lpstr>Muttersholtz, quartier triconfessionnel de Sélestat</vt:lpstr>
      <vt:lpstr>Muttersholtz, la sobriété d’un Smart Dorf</vt:lpstr>
      <vt:lpstr>La sobriété: un état d’esprit et une méthode</vt:lpstr>
      <vt:lpstr>Un exemple: le Gymnase à énergie positive</vt:lpstr>
      <vt:lpstr>L’objectif TEPOS</vt:lpstr>
      <vt:lpstr>Les résultats</vt:lpstr>
      <vt:lpstr>Des équipements performants et intelligents</vt:lpstr>
      <vt:lpstr>Des équipements performants et intelligents</vt:lpstr>
      <vt:lpstr>Présentation PowerPoint</vt:lpstr>
      <vt:lpstr>Présentation PowerPoint</vt:lpstr>
      <vt:lpstr>La sobriété foncière</vt:lpstr>
      <vt:lpstr>Des EnR citoyennes et territoriales</vt:lpstr>
      <vt:lpstr>Moins de biens, plus de liens</vt:lpstr>
      <vt:lpstr>Favoriser les rapprochements concrets</vt:lpstr>
      <vt:lpstr>Respecter l’intelligence collective et développer de nouveaux imaginaires</vt:lpstr>
      <vt:lpstr>Vivre-ensemble, faire-ensemble</vt:lpstr>
      <vt:lpstr>Présentation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transition écologique à Muttersholtz</dc:title>
  <dc:creator>Julien RODRIGUES</dc:creator>
  <cp:lastModifiedBy>Mairie Muttersholtz</cp:lastModifiedBy>
  <cp:revision>115</cp:revision>
  <cp:lastPrinted>2022-05-05T06:19:44Z</cp:lastPrinted>
  <dcterms:created xsi:type="dcterms:W3CDTF">2017-10-16T12:54:44Z</dcterms:created>
  <dcterms:modified xsi:type="dcterms:W3CDTF">2022-10-06T12:25:59Z</dcterms:modified>
</cp:coreProperties>
</file>